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omments/modernComment_10D_ED7BFCA9.xml" ContentType="application/vnd.ms-powerpoint.comment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74" r:id="rId5"/>
    <p:sldId id="267" r:id="rId6"/>
    <p:sldId id="262" r:id="rId7"/>
    <p:sldId id="268" r:id="rId8"/>
    <p:sldId id="269" r:id="rId9"/>
    <p:sldId id="260" r:id="rId10"/>
    <p:sldId id="271" r:id="rId11"/>
    <p:sldId id="272" r:id="rId12"/>
    <p:sldId id="273" r:id="rId13"/>
    <p:sldId id="261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" panose="02020500000000000000" charset="0"/>
      <p:regular r:id="rId20"/>
    </p:embeddedFont>
    <p:embeddedFont>
      <p:font typeface="Clear Sans Bold" panose="02020500000000000000" charset="0"/>
      <p:regular r:id="rId21"/>
    </p:embeddedFont>
    <p:embeddedFont>
      <p:font typeface="Clear Sans Medium" panose="02020500000000000000" charset="0"/>
      <p:regular r:id="rId22"/>
    </p:embeddedFont>
    <p:embeddedFont>
      <p:font typeface="Microsoft JhengHei UI" panose="020B0604030504040204" pitchFamily="34" charset="-12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12EBD0-7078-4942-6659-9568AE735B96}" name="u1095205" initials="u" userId="S::u1095205@uSpace.hk.edu.tw::fe29e068-baa7-43b2-a47b-4909339fdf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CE8C4-71BD-CBEA-75B6-4DCFA5090E6B}" v="151" dt="2023-08-29T13:53:14.141"/>
    <p1510:client id="{4C322B98-6575-4EA9-A761-150C8B9ABEDE}" v="2461" dt="2023-08-30T03:26:07.337"/>
    <p1510:client id="{A831DCA5-FFFE-E275-0519-2F731D8C9309}" v="20" dt="2023-08-29T13:16:08.868"/>
    <p1510:client id="{C8C1917F-F82D-3AD7-E478-2E2EACF6FE85}" v="21" dt="2023-08-29T13:10:37.729"/>
    <p1510:client id="{C9D427F6-DD6B-431D-BA1F-FB3172162D3C}" v="204" dt="2023-08-30T03:26:53.951"/>
    <p1510:client id="{E2664ABB-2F92-430C-A653-DA2451B6E317}" v="615" dt="2023-08-29T15:33:17.824"/>
    <p1510:client id="{EC66F9E3-3E5A-C75E-F1B3-522CD098D8E7}" v="258" dt="2023-08-29T09:07:47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46" y="2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8000"/>
              <a:t>爬蟲數據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數據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0912-4C12-8B84-AE67A1ABE4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912-4C12-8B84-AE67A1ABE4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912-4C12-8B84-AE67A1ABE44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912-4C12-8B84-AE67A1ABE44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3AB81E5-EB23-4C3B-AED1-EACD6BA12803}" type="VALUE">
                      <a:rPr lang="en-US" altLang="zh-TW" smtClean="0"/>
                      <a:pPr/>
                      <a:t>[值]</a:t>
                    </a:fld>
                    <a:endParaRPr lang="zh-TW" alt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0912-4C12-8B84-AE67A1ABE44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CFD0FC8-8FA2-4719-9A1A-F9F7DB55E011}" type="VALUE">
                      <a:rPr lang="en-US" altLang="zh-TW" smtClean="0"/>
                      <a:pPr/>
                      <a:t>[值]</a:t>
                    </a:fld>
                    <a:endParaRPr lang="zh-TW" alt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912-4C12-8B84-AE67A1ABE44B}"/>
                </c:ext>
              </c:extLst>
            </c:dLbl>
            <c:dLbl>
              <c:idx val="2"/>
              <c:layout>
                <c:manualLayout>
                  <c:x val="-0.10787575306406003"/>
                  <c:y val="-0.10113172102931993"/>
                </c:manualLayout>
              </c:layout>
              <c:tx>
                <c:rich>
                  <a:bodyPr/>
                  <a:lstStyle/>
                  <a:p>
                    <a:fld id="{1B3A583E-2539-4036-8228-6908268AE973}" type="VALUE">
                      <a:rPr lang="en-US" altLang="zh-TW" sz="4400" smtClean="0"/>
                      <a:pPr/>
                      <a:t>[值]</a:t>
                    </a:fld>
                    <a:endParaRPr lang="zh-TW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912-4C12-8B84-AE67A1ABE44B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5CD959E-038E-4A5C-A49B-261C648EAC16}" type="VALUE">
                      <a:rPr lang="en-US" altLang="zh-TW" sz="4400" smtClean="0"/>
                      <a:pPr>
                        <a:defRPr sz="4400"/>
                      </a:pPr>
                      <a:t>[值]</a:t>
                    </a:fld>
                    <a:endParaRPr lang="zh-TW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282033684603345"/>
                      <c:h val="0.1173759224037517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912-4C12-8B84-AE67A1ABE4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科別</c:v>
                </c:pt>
                <c:pt idx="1">
                  <c:v>症狀</c:v>
                </c:pt>
                <c:pt idx="2">
                  <c:v>醫師</c:v>
                </c:pt>
                <c:pt idx="3">
                  <c:v>專長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55</c:v>
                </c:pt>
                <c:pt idx="1">
                  <c:v>665</c:v>
                </c:pt>
                <c:pt idx="2">
                  <c:v>158</c:v>
                </c:pt>
                <c:pt idx="3">
                  <c:v>1405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2-4C12-8B84-AE67A1ABE44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D_ED7BFC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579D08-9F5F-4FF5-8347-95AFFB076DE5}" authorId="{9412EBD0-7078-4942-6659-9568AE735B96}" created="2023-08-29T15:18:24.265">
    <pc:sldMkLst xmlns:pc="http://schemas.microsoft.com/office/powerpoint/2013/main/command">
      <pc:docMk/>
      <pc:sldMk cId="3984325801" sldId="269"/>
    </pc:sldMkLst>
    <p188:txBody>
      <a:bodyPr/>
      <a:lstStyle/>
      <a:p>
        <a:r>
          <a:rPr lang="zh-TW" altLang="en-US"/>
          <a:t>診斷代碼主要是用來 故障排除
每個機器都有各各常見的故障點
依據故障點的經驗 
來製作成一套故障碼 
每個診斷碼會依據 廠牌 型號 維護人 故障排除  自定義 讓行政人員更好熟悉流程
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8A2B8-4035-42A3-8D1C-7FE810B0F87A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70D6A-B6DB-46A2-A256-BE74E99D37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47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0D6A-B6DB-46A2-A256-BE74E99D375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29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診斷代碼主要是用來 故障排除</a:t>
            </a:r>
            <a:b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每個機器都有各各常見的故障點</a:t>
            </a:r>
            <a:b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依據故障點的經驗 </a:t>
            </a:r>
            <a:b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來製作成一套故障碼 </a:t>
            </a:r>
            <a:b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每個診斷碼會依據 廠牌 型號 維護人 故障排除 自定義 讓行政人員更好熟悉作業流程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0D6A-B6DB-46A2-A256-BE74E99D375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608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0D6A-B6DB-46A2-A256-BE74E99D375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53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4.sv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ED7BFCA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5520957" y="1430588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EE59A0C-CB40-E9B8-411D-FBD02C5E3145}"/>
              </a:ext>
            </a:extLst>
          </p:cNvPr>
          <p:cNvSpPr txBox="1"/>
          <p:nvPr/>
        </p:nvSpPr>
        <p:spPr>
          <a:xfrm>
            <a:off x="7717095" y="832513"/>
            <a:ext cx="10448076" cy="193591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8000" b="1">
                <a:solidFill>
                  <a:srgbClr val="FFFF00"/>
                </a:solidFill>
                <a:ea typeface="新細明體"/>
                <a:cs typeface="Calibri"/>
              </a:rPr>
              <a:t>中山醫實習專案</a:t>
            </a:r>
          </a:p>
          <a:p>
            <a:r>
              <a:rPr lang="zh-TW" altLang="en-US" sz="8000" b="1" cap="all">
                <a:solidFill>
                  <a:srgbClr val="FFFF00"/>
                </a:solidFill>
                <a:ea typeface="+mn-lt"/>
                <a:cs typeface="+mn-lt"/>
              </a:rPr>
              <a:t>醫療</a:t>
            </a:r>
            <a:r>
              <a:rPr lang="en-US" altLang="en-US" sz="8000" b="1" cap="all">
                <a:solidFill>
                  <a:srgbClr val="FFFF00"/>
                </a:solidFill>
                <a:ea typeface="+mn-lt"/>
                <a:cs typeface="+mn-lt"/>
              </a:rPr>
              <a:t>ai</a:t>
            </a:r>
            <a:r>
              <a:rPr lang="zh-TW" sz="8000" b="1" cap="all">
                <a:solidFill>
                  <a:srgbClr val="FFFF00"/>
                </a:solidFill>
                <a:ea typeface="+mn-lt"/>
                <a:cs typeface="+mn-lt"/>
              </a:rPr>
              <a:t>語音助</a:t>
            </a:r>
            <a:r>
              <a:rPr lang="zh-TW" altLang="en-US" sz="8000" b="1" cap="all">
                <a:solidFill>
                  <a:srgbClr val="FFFF00"/>
                </a:solidFill>
                <a:ea typeface="+mn-lt"/>
                <a:cs typeface="+mn-lt"/>
              </a:rPr>
              <a:t>理 </a:t>
            </a:r>
            <a:r>
              <a:rPr lang="zh-TW" sz="8000" b="1" cap="all">
                <a:solidFill>
                  <a:srgbClr val="FFFF00"/>
                </a:solidFill>
                <a:ea typeface="+mn-lt"/>
                <a:cs typeface="+mn-lt"/>
              </a:rPr>
              <a:t>AI_Virtual</a:t>
            </a:r>
            <a:r>
              <a:rPr lang="zh-TW" altLang="en-US" sz="8000" b="1" cap="all">
                <a:solidFill>
                  <a:srgbClr val="FFFF00"/>
                </a:solidFill>
                <a:ea typeface="+mn-lt"/>
                <a:cs typeface="+mn-lt"/>
              </a:rPr>
              <a:t>  </a:t>
            </a:r>
            <a:r>
              <a:rPr lang="zh-TW" sz="8000" b="1" cap="all">
                <a:solidFill>
                  <a:srgbClr val="FFFF00"/>
                </a:solidFill>
                <a:ea typeface="+mn-lt"/>
                <a:cs typeface="+mn-lt"/>
              </a:rPr>
              <a:t>Assistant</a:t>
            </a:r>
            <a:endParaRPr lang="zh-TW" sz="1600" b="1">
              <a:solidFill>
                <a:srgbClr val="FFFF00"/>
              </a:solidFill>
              <a:ea typeface="新細明體"/>
              <a:cs typeface="Calibri"/>
            </a:endParaRPr>
          </a:p>
          <a:p>
            <a:r>
              <a:rPr lang="en-US" altLang="zh-TW" sz="8800" cap="all">
                <a:solidFill>
                  <a:srgbClr val="FFFF00"/>
                </a:solidFill>
                <a:ea typeface="+mn-lt"/>
                <a:cs typeface="+mn-lt"/>
              </a:rPr>
              <a:t>2023/8/29</a:t>
            </a:r>
            <a:endParaRPr lang="en-US" altLang="zh-TW"/>
          </a:p>
          <a:p>
            <a:endParaRPr lang="en-US" altLang="zh-TW" sz="8800" cap="all">
              <a:solidFill>
                <a:srgbClr val="FFFF00"/>
              </a:solidFill>
              <a:ea typeface="+mn-lt"/>
              <a:cs typeface="+mn-lt"/>
            </a:endParaRPr>
          </a:p>
          <a:p>
            <a:r>
              <a:rPr lang="en-US" sz="6600" cap="all">
                <a:solidFill>
                  <a:srgbClr val="FFFF00"/>
                </a:solidFill>
                <a:ea typeface="+mn-lt"/>
                <a:cs typeface="+mn-lt"/>
              </a:rPr>
              <a:t>組長：KT069 </a:t>
            </a:r>
            <a:r>
              <a:rPr lang="en-US" sz="6600" cap="all" err="1">
                <a:solidFill>
                  <a:srgbClr val="FFFF00"/>
                </a:solidFill>
                <a:ea typeface="+mn-lt"/>
                <a:cs typeface="+mn-lt"/>
              </a:rPr>
              <a:t>沈詳恩</a:t>
            </a:r>
            <a:endParaRPr lang="en-US" sz="6600">
              <a:solidFill>
                <a:srgbClr val="FFFF00"/>
              </a:solidFill>
              <a:ea typeface="Calibri"/>
              <a:cs typeface="Calibri"/>
            </a:endParaRPr>
          </a:p>
          <a:p>
            <a:r>
              <a:rPr lang="en-US" sz="6600" cap="all">
                <a:solidFill>
                  <a:srgbClr val="FFFF00"/>
                </a:solidFill>
                <a:ea typeface="+mn-lt"/>
                <a:cs typeface="+mn-lt"/>
              </a:rPr>
              <a:t>組員：KT068 </a:t>
            </a:r>
            <a:r>
              <a:rPr lang="en-US" sz="6600" cap="all" err="1">
                <a:solidFill>
                  <a:srgbClr val="FFFF00"/>
                </a:solidFill>
                <a:ea typeface="+mn-lt"/>
                <a:cs typeface="+mn-lt"/>
              </a:rPr>
              <a:t>紀宏澤</a:t>
            </a:r>
            <a:endParaRPr lang="en-US" sz="6600">
              <a:solidFill>
                <a:srgbClr val="FFFF00"/>
              </a:solidFill>
            </a:endParaRPr>
          </a:p>
          <a:p>
            <a:endParaRPr lang="en-US" altLang="zh-TW" sz="8800" cap="all">
              <a:solidFill>
                <a:srgbClr val="00B0F0"/>
              </a:solidFill>
              <a:ea typeface="新細明體"/>
              <a:cs typeface="Calibri"/>
            </a:endParaRPr>
          </a:p>
          <a:p>
            <a:endParaRPr lang="zh-TW" sz="8800" b="1" cap="all">
              <a:solidFill>
                <a:srgbClr val="00B0F0"/>
              </a:solidFill>
              <a:ea typeface="新細明體"/>
              <a:cs typeface="Calibri"/>
            </a:endParaRPr>
          </a:p>
          <a:p>
            <a:endParaRPr lang="zh-TW" sz="8800" cap="all">
              <a:solidFill>
                <a:srgbClr val="272B64"/>
              </a:solidFill>
              <a:ea typeface="新細明體"/>
              <a:cs typeface="Calibri"/>
            </a:endParaRPr>
          </a:p>
          <a:p>
            <a:endParaRPr lang="zh-TW" altLang="en-US" sz="8800">
              <a:solidFill>
                <a:srgbClr val="00B0F0"/>
              </a:solidFill>
              <a:ea typeface="新細明體"/>
              <a:cs typeface="Calibri"/>
            </a:endParaRPr>
          </a:p>
          <a:p>
            <a:endParaRPr lang="zh-TW" altLang="en-US" sz="8800">
              <a:solidFill>
                <a:srgbClr val="00B0F0"/>
              </a:solidFill>
              <a:ea typeface="新細明體"/>
              <a:cs typeface="Calibri"/>
            </a:endParaRPr>
          </a:p>
          <a:p>
            <a:endParaRPr lang="zh-TW" altLang="en-US" sz="8800">
              <a:solidFill>
                <a:srgbClr val="00B0F0"/>
              </a:solidFill>
              <a:ea typeface="新細明體"/>
              <a:cs typeface="Calibri"/>
            </a:endParaRPr>
          </a:p>
          <a:p>
            <a:endParaRPr lang="zh-TW" altLang="en-US" sz="8800">
              <a:solidFill>
                <a:srgbClr val="00B0F0"/>
              </a:solidFill>
              <a:ea typeface="新細明體"/>
              <a:cs typeface="Calibri"/>
            </a:endParaRPr>
          </a:p>
          <a:p>
            <a:endParaRPr lang="zh-TW" altLang="en-US" sz="8800">
              <a:solidFill>
                <a:srgbClr val="00B0F0"/>
              </a:solidFill>
              <a:ea typeface="新細明體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B33E6A99-BFD2-4F29-384B-74026391136D}"/>
              </a:ext>
            </a:extLst>
          </p:cNvPr>
          <p:cNvSpPr txBox="1"/>
          <p:nvPr/>
        </p:nvSpPr>
        <p:spPr>
          <a:xfrm>
            <a:off x="11418422" y="0"/>
            <a:ext cx="6920779" cy="1028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endParaRPr lang="en-US" sz="4400" u="none" spc="752" dirty="0">
              <a:solidFill>
                <a:schemeClr val="bg1"/>
              </a:solidFill>
              <a:latin typeface="Clear Sans Bold"/>
            </a:endParaRPr>
          </a:p>
        </p:txBody>
      </p:sp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376239"/>
              </p:ext>
            </p:extLst>
          </p:nvPr>
        </p:nvGraphicFramePr>
        <p:xfrm>
          <a:off x="-109294" y="0"/>
          <a:ext cx="11476515" cy="10287001"/>
        </p:xfrm>
        <a:graphic>
          <a:graphicData uri="http://schemas.openxmlformats.org/drawingml/2006/table">
            <a:tbl>
              <a:tblPr/>
              <a:tblGrid>
                <a:gridCol w="5667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8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71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心絞痛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糖尿病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血小板過低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淋巴結腫大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肺結核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白血球過高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47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肺炎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高血脂症</a:t>
                      </a:r>
                      <a:endParaRPr lang="en-US" sz="4400">
                        <a:solidFill>
                          <a:schemeClr val="bg1"/>
                        </a:solidFill>
                        <a:latin typeface="Clear Sans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243840" y="-298248"/>
            <a:ext cx="3086100" cy="31945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044160" y="1170449"/>
            <a:ext cx="2328036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zh-TW" altLang="en-US" sz="6399" dirty="0">
                <a:solidFill>
                  <a:srgbClr val="2B4B82"/>
                </a:solidFill>
                <a:latin typeface="Clear Sans Bold"/>
              </a:rPr>
              <a:t>症狀</a:t>
            </a:r>
            <a:endParaRPr lang="en-US" sz="6399" dirty="0">
              <a:solidFill>
                <a:srgbClr val="2B4B82"/>
              </a:solidFill>
              <a:latin typeface="Clear Sans Bold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6FD72A-509C-964B-EBA5-A340EE199506}"/>
              </a:ext>
            </a:extLst>
          </p:cNvPr>
          <p:cNvSpPr txBox="1"/>
          <p:nvPr/>
        </p:nvSpPr>
        <p:spPr>
          <a:xfrm>
            <a:off x="13631642" y="7200014"/>
            <a:ext cx="232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665</a:t>
            </a:r>
            <a:r>
              <a:rPr lang="zh-TW" altLang="en-US" sz="3600" dirty="0"/>
              <a:t>筆</a:t>
            </a:r>
            <a:br>
              <a:rPr lang="en-US" altLang="zh-TW" sz="3600" dirty="0"/>
            </a:br>
            <a:r>
              <a:rPr lang="zh-TW" altLang="en-US" sz="3600" dirty="0"/>
              <a:t>參考症狀</a:t>
            </a:r>
          </a:p>
        </p:txBody>
      </p:sp>
      <p:pic>
        <p:nvPicPr>
          <p:cNvPr id="9" name="Picture 2" descr="發燒| 徵象與症狀">
            <a:extLst>
              <a:ext uri="{FF2B5EF4-FFF2-40B4-BE49-F238E27FC236}">
                <a16:creationId xmlns:a16="http://schemas.microsoft.com/office/drawing/2014/main" id="{8D8D4044-378D-1261-2BF8-75792CE6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0" y="2465554"/>
            <a:ext cx="71437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19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>
            <a:extLst>
              <a:ext uri="{FF2B5EF4-FFF2-40B4-BE49-F238E27FC236}">
                <a16:creationId xmlns:a16="http://schemas.microsoft.com/office/drawing/2014/main" id="{011ADE72-C9D1-D8D2-8363-A6D719CD6510}"/>
              </a:ext>
            </a:extLst>
          </p:cNvPr>
          <p:cNvSpPr txBox="1"/>
          <p:nvPr/>
        </p:nvSpPr>
        <p:spPr>
          <a:xfrm>
            <a:off x="0" y="0"/>
            <a:ext cx="6920779" cy="1028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endParaRPr lang="en-US" sz="4400" u="none" spc="752" dirty="0">
              <a:solidFill>
                <a:schemeClr val="bg1"/>
              </a:solidFill>
              <a:latin typeface="Clear Sans Bold"/>
            </a:endParaRPr>
          </a:p>
        </p:txBody>
      </p:sp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719904"/>
              </p:ext>
            </p:extLst>
          </p:nvPr>
        </p:nvGraphicFramePr>
        <p:xfrm>
          <a:off x="6920779" y="0"/>
          <a:ext cx="11527716" cy="10287001"/>
        </p:xfrm>
        <a:graphic>
          <a:graphicData uri="http://schemas.openxmlformats.org/drawingml/2006/table">
            <a:tbl>
              <a:tblPr/>
              <a:tblGrid>
                <a:gridCol w="569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71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腎臟內科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胸腔內科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腫瘤內科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乳房甲狀腺外科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過敏免疫風濕科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生殖醫學科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47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內分泌科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婦癌科</a:t>
                      </a:r>
                      <a:endParaRPr lang="en-US" sz="4400">
                        <a:solidFill>
                          <a:schemeClr val="bg1"/>
                        </a:solidFill>
                        <a:latin typeface="Clear Sans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243840" y="-298248"/>
            <a:ext cx="3086100" cy="31945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475363" y="2238042"/>
            <a:ext cx="231500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zh-TW" altLang="en-US" sz="6399">
                <a:solidFill>
                  <a:srgbClr val="2B4B82"/>
                </a:solidFill>
                <a:latin typeface="Clear Sans Bold"/>
              </a:rPr>
              <a:t>科別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12944C2-40AA-0565-98DA-0D0FDDB1EF1E}"/>
              </a:ext>
            </a:extLst>
          </p:cNvPr>
          <p:cNvSpPr txBox="1"/>
          <p:nvPr/>
        </p:nvSpPr>
        <p:spPr>
          <a:xfrm>
            <a:off x="2196743" y="7448793"/>
            <a:ext cx="232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55</a:t>
            </a:r>
            <a:r>
              <a:rPr lang="zh-TW" altLang="en-US" sz="3600" dirty="0"/>
              <a:t>筆</a:t>
            </a:r>
            <a:br>
              <a:rPr lang="en-US" altLang="zh-TW" sz="3600" dirty="0"/>
            </a:br>
            <a:r>
              <a:rPr lang="zh-TW" altLang="en-US" sz="3600" dirty="0">
                <a:latin typeface="Clear Sans Bold"/>
              </a:rPr>
              <a:t>科別</a:t>
            </a:r>
            <a:endParaRPr lang="en-US" altLang="zh-TW" sz="3600" dirty="0">
              <a:latin typeface="Clear Sans Bold"/>
            </a:endParaRPr>
          </a:p>
        </p:txBody>
      </p:sp>
      <p:pic>
        <p:nvPicPr>
          <p:cNvPr id="6" name="圖片 5" descr="一張含有 文字, 符號, 圖形, 寫生 的圖片&#10;&#10;自動產生的描述">
            <a:extLst>
              <a:ext uri="{FF2B5EF4-FFF2-40B4-BE49-F238E27FC236}">
                <a16:creationId xmlns:a16="http://schemas.microsoft.com/office/drawing/2014/main" id="{BDD0B81E-0B49-D7AD-FD50-C50997B74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69" y="3897646"/>
            <a:ext cx="238730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1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>
            <a:extLst>
              <a:ext uri="{FF2B5EF4-FFF2-40B4-BE49-F238E27FC236}">
                <a16:creationId xmlns:a16="http://schemas.microsoft.com/office/drawing/2014/main" id="{76138EDA-A7B0-853F-281C-C7A9262E1E88}"/>
              </a:ext>
            </a:extLst>
          </p:cNvPr>
          <p:cNvSpPr txBox="1"/>
          <p:nvPr/>
        </p:nvSpPr>
        <p:spPr>
          <a:xfrm>
            <a:off x="11186981" y="0"/>
            <a:ext cx="7101019" cy="1028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endParaRPr lang="en-US" sz="4400" u="none" spc="752">
              <a:solidFill>
                <a:schemeClr val="bg1"/>
              </a:solidFill>
              <a:latin typeface="Clear Sans Bold"/>
            </a:endParaRPr>
          </a:p>
        </p:txBody>
      </p:sp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052218"/>
              </p:ext>
            </p:extLst>
          </p:nvPr>
        </p:nvGraphicFramePr>
        <p:xfrm>
          <a:off x="-363941" y="0"/>
          <a:ext cx="11527716" cy="10287000"/>
        </p:xfrm>
        <a:graphic>
          <a:graphicData uri="http://schemas.openxmlformats.org/drawingml/2006/table">
            <a:tbl>
              <a:tblPr/>
              <a:tblGrid>
                <a:gridCol w="569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71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葉名焮</a:t>
                      </a:r>
                      <a:endParaRPr lang="en-US" sz="28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姚忠瑾</a:t>
                      </a:r>
                      <a:endParaRPr lang="en-US" altLang="zh-TW" sz="5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陳堯俐</a:t>
                      </a:r>
                      <a:endParaRPr lang="en-US" sz="28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陳昭宇</a:t>
                      </a:r>
                      <a:endParaRPr lang="en-US" sz="28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廖芫雅</a:t>
                      </a:r>
                      <a:endParaRPr lang="en-US" sz="28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吳兆明</a:t>
                      </a:r>
                      <a:endParaRPr lang="en-US" sz="28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471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林聖傑</a:t>
                      </a:r>
                      <a:endParaRPr lang="en-US" sz="28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吳曉舒</a:t>
                      </a:r>
                      <a:endParaRPr lang="en-US" sz="5400">
                        <a:solidFill>
                          <a:schemeClr val="bg1"/>
                        </a:solidFill>
                        <a:latin typeface="Clear Sans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243840" y="-298248"/>
            <a:ext cx="3086100" cy="31945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652062" y="1821759"/>
            <a:ext cx="199062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zh-TW" altLang="en-US" sz="6399">
                <a:solidFill>
                  <a:srgbClr val="2B4B82"/>
                </a:solidFill>
                <a:latin typeface="Clear Sans Bold"/>
              </a:rPr>
              <a:t>醫師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3C1D20C-4F1E-3A4D-2F06-2CDB556733A2}"/>
              </a:ext>
            </a:extLst>
          </p:cNvPr>
          <p:cNvSpPr txBox="1"/>
          <p:nvPr/>
        </p:nvSpPr>
        <p:spPr>
          <a:xfrm>
            <a:off x="13314646" y="7955258"/>
            <a:ext cx="2328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/>
              <a:t>158</a:t>
            </a:r>
            <a:r>
              <a:rPr lang="zh-TW" altLang="en-US" sz="3600"/>
              <a:t>筆</a:t>
            </a:r>
            <a:br>
              <a:rPr lang="en-US" altLang="zh-TW" sz="3600"/>
            </a:br>
            <a:r>
              <a:rPr lang="zh-TW" altLang="en-US" sz="3600"/>
              <a:t>醫師</a:t>
            </a:r>
          </a:p>
          <a:p>
            <a:pPr algn="ctr"/>
            <a:endParaRPr lang="zh-TW" altLang="en-US" sz="36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5CF1F0-438B-2C43-65F2-C2B79FC2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331" y="3232740"/>
            <a:ext cx="6280081" cy="469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形 3" descr="醫生男性 以實心填滿">
            <a:extLst>
              <a:ext uri="{FF2B5EF4-FFF2-40B4-BE49-F238E27FC236}">
                <a16:creationId xmlns:a16="http://schemas.microsoft.com/office/drawing/2014/main" id="{E0EB2B1C-64FC-0A73-A1F2-FBCA05DA8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90310" y="3885160"/>
            <a:ext cx="3391469" cy="33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0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958340" y="5542915"/>
            <a:ext cx="9976404" cy="170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altLang="zh-TW" sz="34400">
                <a:solidFill>
                  <a:srgbClr val="94DDDE"/>
                </a:solidFill>
                <a:latin typeface="Clear Sans Bold"/>
              </a:rPr>
              <a:t>Q&amp;A</a:t>
            </a:r>
            <a:endParaRPr lang="en-US" sz="34400">
              <a:solidFill>
                <a:srgbClr val="94DDDE"/>
              </a:solidFill>
              <a:latin typeface="Clear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812653" y="2322150"/>
            <a:ext cx="3662625" cy="5642699"/>
          </a:xfrm>
          <a:custGeom>
            <a:avLst/>
            <a:gdLst/>
            <a:ahLst/>
            <a:cxnLst/>
            <a:rect l="l" t="t" r="r" b="b"/>
            <a:pathLst>
              <a:path w="3662625" h="5642699">
                <a:moveTo>
                  <a:pt x="0" y="0"/>
                </a:moveTo>
                <a:lnTo>
                  <a:pt x="3662625" y="0"/>
                </a:lnTo>
                <a:lnTo>
                  <a:pt x="3662625" y="5642700"/>
                </a:lnTo>
                <a:lnTo>
                  <a:pt x="0" y="564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50874">
            <a:off x="-169774" y="538200"/>
            <a:ext cx="3268023" cy="3343178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E454ECD6-5A19-7A3F-4E49-FFD5018D21FE}"/>
              </a:ext>
            </a:extLst>
          </p:cNvPr>
          <p:cNvGrpSpPr/>
          <p:nvPr/>
        </p:nvGrpSpPr>
        <p:grpSpPr>
          <a:xfrm>
            <a:off x="1763781" y="4030034"/>
            <a:ext cx="3520685" cy="5918655"/>
            <a:chOff x="628015" y="5468659"/>
            <a:chExt cx="3520685" cy="3179333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DA3BDE03-F8DF-B00D-BAA0-D69573AFF2E3}"/>
                </a:ext>
              </a:extLst>
            </p:cNvPr>
            <p:cNvGrpSpPr/>
            <p:nvPr/>
          </p:nvGrpSpPr>
          <p:grpSpPr>
            <a:xfrm>
              <a:off x="628015" y="5468659"/>
              <a:ext cx="3520685" cy="787747"/>
              <a:chOff x="7387052" y="2850238"/>
              <a:chExt cx="3520685" cy="787747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45943A6-9EAB-79D5-1352-B3C63F541165}"/>
                  </a:ext>
                </a:extLst>
              </p:cNvPr>
              <p:cNvSpPr/>
              <p:nvPr/>
            </p:nvSpPr>
            <p:spPr>
              <a:xfrm>
                <a:off x="7502787" y="2895937"/>
                <a:ext cx="3289216" cy="674113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4E603BA-BACE-E36D-8977-C1427B70C3DB}"/>
                  </a:ext>
                </a:extLst>
              </p:cNvPr>
              <p:cNvSpPr txBox="1"/>
              <p:nvPr/>
            </p:nvSpPr>
            <p:spPr>
              <a:xfrm>
                <a:off x="7387052" y="2850238"/>
                <a:ext cx="3520685" cy="78774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76936" tIns="215392" rIns="376936" bIns="215392" numCol="1" spcCol="1270" anchor="ctr" anchorCtr="0">
                <a:noAutofit/>
              </a:bodyPr>
              <a:lstStyle/>
              <a:p>
                <a:pPr marL="0" lvl="0" indent="0" algn="ctr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4400" kern="1200"/>
                  <a:t>資料收集</a:t>
                </a:r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CF4972FF-5986-B303-144C-157684564EAE}"/>
                </a:ext>
              </a:extLst>
            </p:cNvPr>
            <p:cNvGrpSpPr/>
            <p:nvPr/>
          </p:nvGrpSpPr>
          <p:grpSpPr>
            <a:xfrm>
              <a:off x="743750" y="6177522"/>
              <a:ext cx="3289216" cy="2470470"/>
              <a:chOff x="7502787" y="3559101"/>
              <a:chExt cx="3289216" cy="247047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4AF07D5-C4CA-58F3-D5A3-46F93B3224EF}"/>
                  </a:ext>
                </a:extLst>
              </p:cNvPr>
              <p:cNvSpPr/>
              <p:nvPr/>
            </p:nvSpPr>
            <p:spPr>
              <a:xfrm>
                <a:off x="7502787" y="3559101"/>
                <a:ext cx="3289216" cy="2459519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7E85BBC0-7D83-D257-3371-016BDEA199F9}"/>
                  </a:ext>
                </a:extLst>
              </p:cNvPr>
              <p:cNvSpPr txBox="1"/>
              <p:nvPr/>
            </p:nvSpPr>
            <p:spPr>
              <a:xfrm>
                <a:off x="7502787" y="3570051"/>
                <a:ext cx="3289216" cy="24595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82702" tIns="282702" rIns="376936" bIns="424053" numCol="1" spcCol="1270" anchor="t" anchorCtr="0">
                <a:noAutofit/>
              </a:bodyPr>
              <a:lstStyle/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endParaRPr lang="en-US" altLang="zh-TW" sz="3200" kern="1200"/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endParaRPr lang="en-US" altLang="zh-TW" sz="3200"/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endParaRPr lang="en-US" altLang="zh-TW" sz="3200" kern="1200"/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endParaRPr lang="en-US" altLang="zh-TW" sz="3200"/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3200" kern="1200"/>
                  <a:t>網路爬蟲</a:t>
                </a:r>
                <a:endParaRPr lang="en-US" altLang="zh-TW" sz="3200" kern="1200"/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3200">
                    <a:ea typeface="新細明體"/>
                    <a:cs typeface="Calibri"/>
                  </a:rPr>
                  <a:t>資料庫</a:t>
                </a:r>
              </a:p>
              <a:p>
                <a:pPr lvl="1" indent="-457200" algn="l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endParaRPr lang="zh-TW" altLang="en-US" sz="3200" kern="1200">
                  <a:ea typeface="新細明體"/>
                  <a:cs typeface="Calibri"/>
                </a:endParaRPr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endParaRPr lang="zh-TW" altLang="en-US" sz="3200">
                  <a:ea typeface="新細明體"/>
                  <a:cs typeface="Calibri"/>
                </a:endParaRPr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zh-TW" altLang="en-US" sz="5300">
                  <a:cs typeface="Calibri"/>
                </a:endParaRPr>
              </a:p>
            </p:txBody>
          </p:sp>
        </p:grpSp>
      </p:grpSp>
      <p:sp>
        <p:nvSpPr>
          <p:cNvPr id="33" name="Freeform 2">
            <a:extLst>
              <a:ext uri="{FF2B5EF4-FFF2-40B4-BE49-F238E27FC236}">
                <a16:creationId xmlns:a16="http://schemas.microsoft.com/office/drawing/2014/main" id="{DD2AD96C-6F55-7924-5856-AA1F6068A413}"/>
              </a:ext>
            </a:extLst>
          </p:cNvPr>
          <p:cNvSpPr/>
          <p:nvPr/>
        </p:nvSpPr>
        <p:spPr>
          <a:xfrm rot="5695995" flipH="1">
            <a:off x="14555161" y="479306"/>
            <a:ext cx="3709834" cy="3088825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0EF09A5-F584-36EA-54F9-86ADE0A7C095}"/>
              </a:ext>
            </a:extLst>
          </p:cNvPr>
          <p:cNvGrpSpPr/>
          <p:nvPr/>
        </p:nvGrpSpPr>
        <p:grpSpPr>
          <a:xfrm>
            <a:off x="5168732" y="4126506"/>
            <a:ext cx="4125393" cy="5833579"/>
            <a:chOff x="399005" y="5514358"/>
            <a:chExt cx="4125393" cy="3133632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E0DCD4F6-42E3-761F-710A-9C20B5B13A6C}"/>
                </a:ext>
              </a:extLst>
            </p:cNvPr>
            <p:cNvGrpSpPr/>
            <p:nvPr/>
          </p:nvGrpSpPr>
          <p:grpSpPr>
            <a:xfrm>
              <a:off x="399005" y="5514358"/>
              <a:ext cx="4125393" cy="692782"/>
              <a:chOff x="7158042" y="2895937"/>
              <a:chExt cx="4125393" cy="692782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B9C6062-BA20-16A4-02C6-C07F5713E597}"/>
                  </a:ext>
                </a:extLst>
              </p:cNvPr>
              <p:cNvSpPr/>
              <p:nvPr/>
            </p:nvSpPr>
            <p:spPr>
              <a:xfrm>
                <a:off x="7502787" y="2895937"/>
                <a:ext cx="3289216" cy="674113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91440" tIns="45720" rIns="91440" bIns="45720" anchor="t"/>
              <a:lstStyle/>
              <a:p>
                <a:endParaRPr lang="zh-TW" altLang="en-US"/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6B8467B5-1CAF-2342-A142-4C5ECD328E85}"/>
                  </a:ext>
                </a:extLst>
              </p:cNvPr>
              <p:cNvSpPr txBox="1"/>
              <p:nvPr/>
            </p:nvSpPr>
            <p:spPr>
              <a:xfrm>
                <a:off x="7158042" y="2895937"/>
                <a:ext cx="4125393" cy="69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76936" tIns="215392" rIns="376936" bIns="215392" numCol="1" spcCol="1270" anchor="ctr" anchorCtr="0">
                <a:noAutofit/>
              </a:bodyPr>
              <a:lstStyle/>
              <a:p>
                <a:pPr marL="0" lvl="0" indent="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4400" kern="1200">
                    <a:ea typeface="新細明體"/>
                  </a:rPr>
                  <a:t>資料前</a:t>
                </a:r>
                <a:r>
                  <a:rPr lang="zh-TW" altLang="en-US" sz="4400">
                    <a:ea typeface="新細明體"/>
                  </a:rPr>
                  <a:t>置</a:t>
                </a:r>
                <a:r>
                  <a:rPr lang="zh-TW" altLang="en-US" sz="4400" kern="1200">
                    <a:ea typeface="新細明體"/>
                  </a:rPr>
                  <a:t>處理</a:t>
                </a:r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E70D785-B8DE-FE16-B0F0-998BB100D008}"/>
                </a:ext>
              </a:extLst>
            </p:cNvPr>
            <p:cNvGrpSpPr/>
            <p:nvPr/>
          </p:nvGrpSpPr>
          <p:grpSpPr>
            <a:xfrm>
              <a:off x="743750" y="6177522"/>
              <a:ext cx="3289216" cy="2470468"/>
              <a:chOff x="7502787" y="3559101"/>
              <a:chExt cx="3289216" cy="247046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F5A6777-55E4-CE15-DBBE-86F8F30F96C0}"/>
                  </a:ext>
                </a:extLst>
              </p:cNvPr>
              <p:cNvSpPr/>
              <p:nvPr/>
            </p:nvSpPr>
            <p:spPr>
              <a:xfrm>
                <a:off x="7502787" y="3559101"/>
                <a:ext cx="3289216" cy="2459519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1440" tIns="45720" rIns="91440" bIns="45720" anchor="t"/>
              <a:lstStyle/>
              <a:p>
                <a:endParaRPr lang="zh-TW" altLang="en-US"/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37BC9D72-1916-CD39-B5B2-C4C53DCDBE86}"/>
                  </a:ext>
                </a:extLst>
              </p:cNvPr>
              <p:cNvSpPr txBox="1"/>
              <p:nvPr/>
            </p:nvSpPr>
            <p:spPr>
              <a:xfrm>
                <a:off x="7502787" y="3570050"/>
                <a:ext cx="3289216" cy="24595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82702" tIns="282702" rIns="376936" bIns="424053" numCol="1" spcCol="1270" anchor="t" anchorCtr="0">
                <a:noAutofit/>
              </a:bodyPr>
              <a:lstStyle/>
              <a:p>
                <a:pPr defTabSz="2355850"/>
                <a:endParaRPr lang="zh-TW"/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zh-TW" altLang="en-US" sz="5300">
                  <a:ea typeface="新細明體"/>
                  <a:cs typeface="Calibri"/>
                </a:endParaRPr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zh-TW" altLang="en-US" sz="5300">
                  <a:ea typeface="新細明體"/>
                  <a:cs typeface="Calibri"/>
                </a:endParaRPr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3200">
                    <a:ea typeface="新細明體"/>
                    <a:cs typeface="Calibri"/>
                  </a:rPr>
                  <a:t>分析資料的結構</a:t>
                </a:r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3200">
                    <a:ea typeface="新細明體"/>
                    <a:cs typeface="Calibri"/>
                  </a:rPr>
                  <a:t>資料清洗</a:t>
                </a:r>
                <a:endParaRPr lang="en-US" altLang="zh-TW" sz="3200">
                  <a:ea typeface="新細明體"/>
                  <a:cs typeface="Calibri"/>
                </a:endParaRPr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3200">
                    <a:ea typeface="新細明體"/>
                    <a:cs typeface="Calibri"/>
                  </a:rPr>
                  <a:t>資料轉換</a:t>
                </a:r>
                <a:endParaRPr lang="en-US" altLang="zh-TW" sz="3200">
                  <a:ea typeface="新細明體"/>
                  <a:cs typeface="Calibri"/>
                </a:endParaRPr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zh-TW" altLang="en-US" sz="3200">
                  <a:ea typeface="新細明體"/>
                  <a:cs typeface="Calibri"/>
                </a:endParaRPr>
              </a:p>
            </p:txBody>
          </p:sp>
        </p:grp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C497467-57E0-AC71-7348-8F1A49F0D18D}"/>
              </a:ext>
            </a:extLst>
          </p:cNvPr>
          <p:cNvGrpSpPr/>
          <p:nvPr/>
        </p:nvGrpSpPr>
        <p:grpSpPr>
          <a:xfrm>
            <a:off x="9116769" y="4135492"/>
            <a:ext cx="3319885" cy="5833579"/>
            <a:chOff x="713081" y="5514358"/>
            <a:chExt cx="3319885" cy="3133632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707AF4A-57AD-9AC2-5D27-52EB50213960}"/>
                </a:ext>
              </a:extLst>
            </p:cNvPr>
            <p:cNvGrpSpPr/>
            <p:nvPr/>
          </p:nvGrpSpPr>
          <p:grpSpPr>
            <a:xfrm>
              <a:off x="743750" y="5514358"/>
              <a:ext cx="3289216" cy="692782"/>
              <a:chOff x="7502787" y="2895937"/>
              <a:chExt cx="3289216" cy="692782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3C23645-39FB-4ACB-A27A-59F99C0BD4C2}"/>
                  </a:ext>
                </a:extLst>
              </p:cNvPr>
              <p:cNvSpPr/>
              <p:nvPr/>
            </p:nvSpPr>
            <p:spPr>
              <a:xfrm>
                <a:off x="7502787" y="2895937"/>
                <a:ext cx="3289216" cy="674113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91440" tIns="45720" rIns="91440" bIns="45720" anchor="t"/>
              <a:lstStyle/>
              <a:p>
                <a:endParaRPr lang="zh-TW" altLang="en-US"/>
              </a:p>
            </p:txBody>
          </p:sp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F893F7A4-DBD2-FE70-0BEC-C4C5C1430F8F}"/>
                  </a:ext>
                </a:extLst>
              </p:cNvPr>
              <p:cNvSpPr txBox="1"/>
              <p:nvPr/>
            </p:nvSpPr>
            <p:spPr>
              <a:xfrm>
                <a:off x="7502787" y="2895937"/>
                <a:ext cx="3289216" cy="69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76936" tIns="215392" rIns="376936" bIns="215392" numCol="1" spcCol="1270" anchor="ctr" anchorCtr="0">
                <a:noAutofit/>
              </a:bodyPr>
              <a:lstStyle/>
              <a:p>
                <a:pPr marL="0" lvl="0" indent="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4400" kern="1200"/>
                  <a:t>資料儲存</a:t>
                </a: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FD9C0555-D702-23A9-B72F-CB06BA32A9B5}"/>
                </a:ext>
              </a:extLst>
            </p:cNvPr>
            <p:cNvGrpSpPr/>
            <p:nvPr/>
          </p:nvGrpSpPr>
          <p:grpSpPr>
            <a:xfrm>
              <a:off x="713081" y="6177522"/>
              <a:ext cx="3319885" cy="2470468"/>
              <a:chOff x="7472118" y="3559101"/>
              <a:chExt cx="3319885" cy="2470468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C422D93-D316-39CF-170D-FAE7D2321197}"/>
                  </a:ext>
                </a:extLst>
              </p:cNvPr>
              <p:cNvSpPr/>
              <p:nvPr/>
            </p:nvSpPr>
            <p:spPr>
              <a:xfrm>
                <a:off x="7502787" y="3559101"/>
                <a:ext cx="3289216" cy="2459519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1440" tIns="45720" rIns="91440" bIns="45720" anchor="t"/>
              <a:lstStyle/>
              <a:p>
                <a:endParaRPr lang="zh-TW" altLang="en-US"/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5224F98-310D-C074-BBC3-213F58E2136C}"/>
                  </a:ext>
                </a:extLst>
              </p:cNvPr>
              <p:cNvSpPr txBox="1"/>
              <p:nvPr/>
            </p:nvSpPr>
            <p:spPr>
              <a:xfrm>
                <a:off x="7472118" y="3570050"/>
                <a:ext cx="3289216" cy="24595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82702" tIns="282702" rIns="376936" bIns="424053" numCol="1" spcCol="1270" anchor="t" anchorCtr="0">
                <a:noAutofit/>
              </a:bodyPr>
              <a:lstStyle/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altLang="zh-TW" sz="5300"/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altLang="zh-TW" sz="5300"/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altLang="zh-TW" sz="2000"/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3200"/>
                  <a:t>資料轉換成</a:t>
                </a:r>
                <a:r>
                  <a:rPr lang="en-US" altLang="zh-TW" sz="3200"/>
                  <a:t>SQL</a:t>
                </a:r>
                <a:r>
                  <a:rPr lang="zh-TW" altLang="en-US" sz="3200"/>
                  <a:t>語法</a:t>
                </a:r>
                <a:endParaRPr lang="en-US" altLang="zh-TW" sz="3200"/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3200" kern="1200"/>
                  <a:t>批量匯</a:t>
                </a:r>
                <a:r>
                  <a:rPr lang="zh-TW" altLang="en-US" sz="3200"/>
                  <a:t>入</a:t>
                </a:r>
                <a:r>
                  <a:rPr lang="en-US" altLang="zh-TW" sz="3200" kern="1200"/>
                  <a:t>MySQL</a:t>
                </a:r>
                <a:endParaRPr lang="zh-TW" altLang="en-US" sz="3200" kern="1200"/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zh-TW" altLang="en-US" sz="5300" kern="1200"/>
              </a:p>
            </p:txBody>
          </p:sp>
        </p:grp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C7A17B9A-08EA-BC19-F2BB-63A05A088052}"/>
              </a:ext>
            </a:extLst>
          </p:cNvPr>
          <p:cNvGrpSpPr/>
          <p:nvPr/>
        </p:nvGrpSpPr>
        <p:grpSpPr>
          <a:xfrm>
            <a:off x="12781399" y="4135494"/>
            <a:ext cx="3289216" cy="5833580"/>
            <a:chOff x="743750" y="5514358"/>
            <a:chExt cx="3289216" cy="3133632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0186B0A-9BA1-FE17-DA68-4594DC456EA9}"/>
                </a:ext>
              </a:extLst>
            </p:cNvPr>
            <p:cNvGrpSpPr/>
            <p:nvPr/>
          </p:nvGrpSpPr>
          <p:grpSpPr>
            <a:xfrm>
              <a:off x="743750" y="5514358"/>
              <a:ext cx="3289216" cy="674113"/>
              <a:chOff x="7502787" y="2895937"/>
              <a:chExt cx="3289216" cy="67411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9C1EEA6-6B03-F316-3667-91091A6561B1}"/>
                  </a:ext>
                </a:extLst>
              </p:cNvPr>
              <p:cNvSpPr/>
              <p:nvPr/>
            </p:nvSpPr>
            <p:spPr>
              <a:xfrm>
                <a:off x="7502787" y="2895937"/>
                <a:ext cx="3289216" cy="674113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91440" tIns="45720" rIns="91440" bIns="45720" anchor="t"/>
              <a:lstStyle/>
              <a:p>
                <a:endParaRPr lang="zh-TW" altLang="en-US"/>
              </a:p>
            </p:txBody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D2FB7CA-79AC-B9DD-905B-D2B22F03E1CD}"/>
                  </a:ext>
                </a:extLst>
              </p:cNvPr>
              <p:cNvSpPr txBox="1"/>
              <p:nvPr/>
            </p:nvSpPr>
            <p:spPr>
              <a:xfrm>
                <a:off x="7502787" y="2895937"/>
                <a:ext cx="3289216" cy="6522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76936" tIns="215392" rIns="376936" bIns="215392" numCol="1" spcCol="1270" anchor="ctr" anchorCtr="0">
                <a:noAutofit/>
              </a:bodyPr>
              <a:lstStyle/>
              <a:p>
                <a:pPr marL="0" lvl="0" indent="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4400" kern="1200">
                    <a:ea typeface="新細明體"/>
                  </a:rPr>
                  <a:t>資料</a:t>
                </a:r>
                <a:r>
                  <a:rPr lang="zh-TW" altLang="en-US" sz="4400">
                    <a:ea typeface="新細明體"/>
                  </a:rPr>
                  <a:t>連結</a:t>
                </a:r>
                <a:endParaRPr lang="zh-TW"/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4A4E8E4D-9DBA-67B3-CF40-02A3D7CD09ED}"/>
                </a:ext>
              </a:extLst>
            </p:cNvPr>
            <p:cNvGrpSpPr/>
            <p:nvPr/>
          </p:nvGrpSpPr>
          <p:grpSpPr>
            <a:xfrm>
              <a:off x="743750" y="6177522"/>
              <a:ext cx="3289216" cy="2470468"/>
              <a:chOff x="7502787" y="3559101"/>
              <a:chExt cx="3289216" cy="247046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86A9205-0BD9-FFCE-7BAC-D76049FCCB54}"/>
                  </a:ext>
                </a:extLst>
              </p:cNvPr>
              <p:cNvSpPr/>
              <p:nvPr/>
            </p:nvSpPr>
            <p:spPr>
              <a:xfrm>
                <a:off x="7502787" y="3559101"/>
                <a:ext cx="3289216" cy="2459519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1440" tIns="45720" rIns="91440" bIns="45720" anchor="t"/>
              <a:lstStyle/>
              <a:p>
                <a:endParaRPr lang="zh-TW" altLang="en-US"/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4279027-6339-E89A-5154-69BC6B64F1CA}"/>
                  </a:ext>
                </a:extLst>
              </p:cNvPr>
              <p:cNvSpPr txBox="1"/>
              <p:nvPr/>
            </p:nvSpPr>
            <p:spPr>
              <a:xfrm>
                <a:off x="7502787" y="3570050"/>
                <a:ext cx="3289216" cy="24595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82702" tIns="282702" rIns="376936" bIns="424053" numCol="1" spcCol="1270" anchor="t" anchorCtr="0">
                <a:noAutofit/>
              </a:bodyPr>
              <a:lstStyle/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altLang="zh-TW" sz="5300" kern="1200"/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altLang="zh-TW" sz="2000"/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altLang="zh-TW" sz="2000" kern="1200"/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altLang="zh-TW" sz="2000"/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altLang="zh-TW" sz="1400"/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3200"/>
                  <a:t>資料正規化</a:t>
                </a:r>
                <a:endParaRPr lang="en-US" altLang="zh-TW" sz="3200"/>
              </a:p>
              <a:p>
                <a:pPr lvl="1" indent="-457200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3200"/>
                  <a:t>欄位連結</a:t>
                </a:r>
                <a:endParaRPr lang="en-US" altLang="zh-TW" sz="3200"/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altLang="zh-TW" sz="3200"/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zh-TW" altLang="en-US" sz="2000" kern="1200"/>
              </a:p>
              <a:p>
                <a:pPr marL="0" lvl="1" defTabSz="2355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zh-TW" altLang="en-US" sz="5300" kern="1200"/>
              </a:p>
            </p:txBody>
          </p:sp>
        </p:grpSp>
      </p:grpSp>
      <p:pic>
        <p:nvPicPr>
          <p:cNvPr id="70" name="圖片 69">
            <a:extLst>
              <a:ext uri="{FF2B5EF4-FFF2-40B4-BE49-F238E27FC236}">
                <a16:creationId xmlns:a16="http://schemas.microsoft.com/office/drawing/2014/main" id="{13FD53CC-38B0-17DA-539E-9AA55CF6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140" y="5455112"/>
            <a:ext cx="1861966" cy="2022137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FAE9B3D1-3BAF-888B-88EC-81C0D6C30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101" y="5445431"/>
            <a:ext cx="1861965" cy="2022137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809EC8D8-D4B5-9380-4244-9D0B23C18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064" y="5455111"/>
            <a:ext cx="1861965" cy="2022137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1C5D7C65-31FF-54A2-2850-AC971ACE1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5024" y="5445431"/>
            <a:ext cx="1861965" cy="202213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2B15354-6BE8-A0AE-6FEC-35EC95A0D168}"/>
              </a:ext>
            </a:extLst>
          </p:cNvPr>
          <p:cNvSpPr txBox="1"/>
          <p:nvPr/>
        </p:nvSpPr>
        <p:spPr>
          <a:xfrm>
            <a:off x="3455146" y="1311623"/>
            <a:ext cx="10579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自動化收集資料流程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50874">
            <a:off x="-169774" y="538200"/>
            <a:ext cx="3268023" cy="3343178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2B15354-6BE8-A0AE-6FEC-35EC95A0D168}"/>
              </a:ext>
            </a:extLst>
          </p:cNvPr>
          <p:cNvSpPr txBox="1"/>
          <p:nvPr/>
        </p:nvSpPr>
        <p:spPr>
          <a:xfrm>
            <a:off x="6579349" y="519734"/>
            <a:ext cx="50264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資料統計</a:t>
            </a:r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1D8763F0-138F-24EF-A9EC-7D4672AD35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47638"/>
              </p:ext>
            </p:extLst>
          </p:nvPr>
        </p:nvGraphicFramePr>
        <p:xfrm>
          <a:off x="3170250" y="2023718"/>
          <a:ext cx="11784854" cy="7639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文字方塊 23">
            <a:extLst>
              <a:ext uri="{FF2B5EF4-FFF2-40B4-BE49-F238E27FC236}">
                <a16:creationId xmlns:a16="http://schemas.microsoft.com/office/drawing/2014/main" id="{3421B539-C16A-1D39-BF92-5558CE867EA6}"/>
              </a:ext>
            </a:extLst>
          </p:cNvPr>
          <p:cNvSpPr txBox="1"/>
          <p:nvPr/>
        </p:nvSpPr>
        <p:spPr>
          <a:xfrm>
            <a:off x="11438970" y="8929823"/>
            <a:ext cx="720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/>
              <a:t>資料來源</a:t>
            </a:r>
            <a:r>
              <a:rPr lang="en-US" altLang="zh-TW" sz="2800"/>
              <a:t>:</a:t>
            </a:r>
            <a:r>
              <a:rPr lang="zh-TW" altLang="en-US" sz="2800"/>
              <a:t>中山醫學大學附設醫院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56B18-CBC9-DA94-67D2-88EBD9116D9F}"/>
              </a:ext>
            </a:extLst>
          </p:cNvPr>
          <p:cNvSpPr txBox="1"/>
          <p:nvPr/>
        </p:nvSpPr>
        <p:spPr>
          <a:xfrm>
            <a:off x="7656501" y="9663675"/>
            <a:ext cx="322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合計</a:t>
            </a:r>
            <a:r>
              <a:rPr lang="en-US" altLang="zh-TW" sz="3600" dirty="0"/>
              <a:t>:</a:t>
            </a:r>
            <a:r>
              <a:rPr lang="zh-TW" altLang="en-US" sz="3600" dirty="0"/>
              <a:t>共</a:t>
            </a:r>
            <a:r>
              <a:rPr lang="en-US" altLang="zh-TW" sz="3600" dirty="0"/>
              <a:t>2293</a:t>
            </a:r>
            <a:r>
              <a:rPr lang="zh-TW" altLang="en-US" sz="3600" dirty="0"/>
              <a:t>筆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07A3305-4870-FA93-FA95-E6EB7C078A5C}"/>
              </a:ext>
            </a:extLst>
          </p:cNvPr>
          <p:cNvSpPr txBox="1"/>
          <p:nvPr/>
        </p:nvSpPr>
        <p:spPr>
          <a:xfrm>
            <a:off x="11505866" y="9463620"/>
            <a:ext cx="720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/>
              <a:t>參考網址</a:t>
            </a:r>
            <a:r>
              <a:rPr lang="en-US" altLang="zh-TW" sz="2800"/>
              <a:t>:https://www.csh.org.tw/</a:t>
            </a:r>
            <a:endParaRPr lang="zh-TW" altLang="en-US" sz="2800"/>
          </a:p>
        </p:txBody>
      </p:sp>
      <p:pic>
        <p:nvPicPr>
          <p:cNvPr id="56" name="圖形 55" descr="統計 以實心填滿">
            <a:extLst>
              <a:ext uri="{FF2B5EF4-FFF2-40B4-BE49-F238E27FC236}">
                <a16:creationId xmlns:a16="http://schemas.microsoft.com/office/drawing/2014/main" id="{F510D065-42D6-4341-66E0-3362DC98C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85006" y="6436936"/>
            <a:ext cx="4382689" cy="4382689"/>
          </a:xfrm>
          <a:prstGeom prst="rect">
            <a:avLst/>
          </a:prstGeom>
        </p:spPr>
      </p:pic>
      <p:pic>
        <p:nvPicPr>
          <p:cNvPr id="58" name="圖形 57" descr="研究 外框">
            <a:extLst>
              <a:ext uri="{FF2B5EF4-FFF2-40B4-BE49-F238E27FC236}">
                <a16:creationId xmlns:a16="http://schemas.microsoft.com/office/drawing/2014/main" id="{517FB762-466C-B5E9-5335-B6D4553CB5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12059">
            <a:off x="13726944" y="1652984"/>
            <a:ext cx="5625682" cy="56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7">
            <a:extLst>
              <a:ext uri="{FF2B5EF4-FFF2-40B4-BE49-F238E27FC236}">
                <a16:creationId xmlns:a16="http://schemas.microsoft.com/office/drawing/2014/main" id="{276B3EDC-A6B9-AD05-AE9A-42118F661FB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825825" h="810524">
                <a:moveTo>
                  <a:pt x="0" y="0"/>
                </a:moveTo>
                <a:lnTo>
                  <a:pt x="825825" y="0"/>
                </a:lnTo>
                <a:lnTo>
                  <a:pt x="825825" y="810524"/>
                </a:lnTo>
                <a:lnTo>
                  <a:pt x="0" y="810524"/>
                </a:lnTo>
                <a:lnTo>
                  <a:pt x="0" y="0"/>
                </a:lnTo>
              </a:path>
            </a:pathLst>
          </a:custGeom>
          <a:solidFill>
            <a:srgbClr val="94DDDE"/>
          </a:solidFill>
        </p:spPr>
        <p:txBody>
          <a:bodyPr/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551D18-DDDB-6E12-B6FB-8D260DFCD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57" y="672653"/>
            <a:ext cx="16135350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4531340" y="4857900"/>
            <a:ext cx="2530900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7962953" y="4857900"/>
            <a:ext cx="2362771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11226436" y="4857900"/>
            <a:ext cx="2657273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602408" y="4387379"/>
            <a:ext cx="900712" cy="969616"/>
            <a:chOff x="0" y="-76200"/>
            <a:chExt cx="825825" cy="889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lnTo>
                    <a:pt x="0" y="0"/>
                  </a:lnTo>
                </a:path>
              </a:pathLst>
            </a:custGeom>
            <a:solidFill>
              <a:srgbClr val="94DDDE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u="none" spc="752">
                  <a:solidFill>
                    <a:srgbClr val="2B4B82"/>
                  </a:solidFill>
                  <a:latin typeface="Clear Sans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25801" y="4347066"/>
            <a:ext cx="900712" cy="969616"/>
            <a:chOff x="0" y="-76200"/>
            <a:chExt cx="825825" cy="889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lnTo>
                    <a:pt x="0" y="0"/>
                  </a:lnTo>
                </a:path>
              </a:pathLst>
            </a:custGeom>
            <a:solidFill>
              <a:srgbClr val="94DDDE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77115" y="5426921"/>
            <a:ext cx="2577124" cy="4032812"/>
            <a:chOff x="-130943" y="-57150"/>
            <a:chExt cx="3436166" cy="537708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3202226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u="none" spc="279">
                  <a:solidFill>
                    <a:srgbClr val="2B4B82"/>
                  </a:solidFill>
                  <a:latin typeface="Clear Sans Bold"/>
                </a:rPr>
                <a:t>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30943" y="3336485"/>
              <a:ext cx="3436166" cy="19834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altLang="zh-TW" sz="2800">
                  <a:solidFill>
                    <a:srgbClr val="2B4B82"/>
                  </a:solidFill>
                  <a:latin typeface="Clear Sans"/>
                </a:rPr>
                <a:t>ChatGPT</a:t>
              </a:r>
              <a:r>
                <a:rPr lang="zh-TW" altLang="en-US" sz="2800">
                  <a:solidFill>
                    <a:srgbClr val="2B4B82"/>
                  </a:solidFill>
                  <a:latin typeface="Clear Sans"/>
                </a:rPr>
                <a:t>聊天機器人整合在其自有服務，能夠本地建置串接</a:t>
              </a:r>
              <a:endParaRPr lang="en-US" altLang="zh-TW" sz="2800">
                <a:solidFill>
                  <a:srgbClr val="2B4B82"/>
                </a:solidFill>
                <a:latin typeface="Clear San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56516" y="5543728"/>
            <a:ext cx="3334955" cy="4287899"/>
            <a:chOff x="-606334" y="307387"/>
            <a:chExt cx="4087002" cy="5354032"/>
          </a:xfrm>
        </p:grpSpPr>
        <p:sp>
          <p:nvSpPr>
            <p:cNvPr id="18" name="TextBox 18"/>
            <p:cNvSpPr txBox="1"/>
            <p:nvPr/>
          </p:nvSpPr>
          <p:spPr>
            <a:xfrm>
              <a:off x="-132598" y="307387"/>
              <a:ext cx="327921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zh-TW" altLang="en-US" sz="2799" spc="279">
                  <a:solidFill>
                    <a:srgbClr val="2B4B82"/>
                  </a:solidFill>
                  <a:latin typeface="Clear Sans Bold"/>
                </a:rPr>
                <a:t>語音轉文字</a:t>
              </a:r>
              <a:endParaRPr lang="en-US" sz="2799" spc="279">
                <a:solidFill>
                  <a:srgbClr val="2B4B82"/>
                </a:solidFill>
                <a:latin typeface="Clear Sans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606334" y="3339599"/>
              <a:ext cx="4087002" cy="23218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zh-TW" altLang="en-US" sz="2800">
                  <a:solidFill>
                    <a:srgbClr val="2B4B82"/>
                  </a:solidFill>
                  <a:latin typeface="Clear Sans"/>
                </a:rPr>
                <a:t>「語音轉文字」</a:t>
              </a:r>
              <a:r>
                <a:rPr lang="en-US" altLang="zh-TW" sz="2800">
                  <a:solidFill>
                    <a:srgbClr val="2B4B82"/>
                  </a:solidFill>
                  <a:latin typeface="Clear Sans"/>
                </a:rPr>
                <a:t>(STT</a:t>
              </a:r>
              <a:r>
                <a:rPr lang="en-US" sz="2800">
                  <a:solidFill>
                    <a:srgbClr val="2B4B82"/>
                  </a:solidFill>
                  <a:latin typeface="Clear Sans"/>
                </a:rPr>
                <a:t>) </a:t>
              </a:r>
              <a:r>
                <a:rPr lang="zh-TW" altLang="en-US" sz="2800">
                  <a:solidFill>
                    <a:srgbClr val="2B4B82"/>
                  </a:solidFill>
                  <a:latin typeface="Clear Sans"/>
                </a:rPr>
                <a:t>服務 </a:t>
              </a:r>
              <a:r>
                <a:rPr lang="en-US" sz="2800">
                  <a:solidFill>
                    <a:srgbClr val="2B4B82"/>
                  </a:solidFill>
                  <a:latin typeface="Clear Sans"/>
                </a:rPr>
                <a:t>Microsoft Azure </a:t>
              </a:r>
              <a:r>
                <a:rPr lang="zh-TW" altLang="en-US" sz="2800">
                  <a:solidFill>
                    <a:srgbClr val="2B4B82"/>
                  </a:solidFill>
                  <a:latin typeface="Clear Sans"/>
                </a:rPr>
                <a:t>提供的雲端服務，能夠將語音內容轉換成文字。</a:t>
              </a:r>
              <a:endParaRPr lang="en-US" sz="2800">
                <a:solidFill>
                  <a:srgbClr val="2B4B82"/>
                </a:solidFill>
                <a:latin typeface="Clear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851279" y="3882789"/>
            <a:ext cx="9629261" cy="5948841"/>
            <a:chOff x="-9053797" y="-2123819"/>
            <a:chExt cx="12839016" cy="7931792"/>
          </a:xfrm>
        </p:grpSpPr>
        <p:sp>
          <p:nvSpPr>
            <p:cNvPr id="22" name="TextBox 22"/>
            <p:cNvSpPr txBox="1"/>
            <p:nvPr/>
          </p:nvSpPr>
          <p:spPr>
            <a:xfrm>
              <a:off x="-9053797" y="-2123819"/>
              <a:ext cx="3279211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u="none" spc="279">
                  <a:solidFill>
                    <a:srgbClr val="2B4B82"/>
                  </a:solidFill>
                  <a:latin typeface="Clear Sans Bold"/>
                </a:rPr>
                <a:t>STEP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960" y="3328660"/>
              <a:ext cx="3766259" cy="2479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zh-TW" altLang="en-US" sz="2800">
                  <a:solidFill>
                    <a:srgbClr val="2B4B82"/>
                  </a:solidFill>
                  <a:latin typeface="Clear Sans"/>
                </a:rPr>
                <a:t>關聯式資料庫管理系統，利用對話式語言，讓企業資料中進行知識庫檢索。</a:t>
              </a:r>
              <a:endParaRPr lang="en-US" sz="2800">
                <a:solidFill>
                  <a:srgbClr val="2B4B82"/>
                </a:solidFill>
                <a:latin typeface="Clear San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961017" y="7957144"/>
            <a:ext cx="2806366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zh-TW" altLang="en-US" sz="2800">
                <a:solidFill>
                  <a:srgbClr val="2B4B82"/>
                </a:solidFill>
                <a:latin typeface="Clear Sans"/>
              </a:rPr>
              <a:t>「文字轉語音」</a:t>
            </a:r>
            <a:r>
              <a:rPr lang="en-US" altLang="zh-TW" sz="2800">
                <a:solidFill>
                  <a:srgbClr val="2B4B82"/>
                </a:solidFill>
                <a:latin typeface="Clear Sans"/>
              </a:rPr>
              <a:t>(</a:t>
            </a:r>
            <a:r>
              <a:rPr lang="en-US" sz="2800">
                <a:solidFill>
                  <a:srgbClr val="2B4B82"/>
                </a:solidFill>
                <a:latin typeface="Clear Sans"/>
              </a:rPr>
              <a:t>TTS) </a:t>
            </a:r>
            <a:r>
              <a:rPr lang="zh-TW" altLang="en-US" sz="2800">
                <a:solidFill>
                  <a:srgbClr val="2B4B82"/>
                </a:solidFill>
                <a:latin typeface="Clear Sans"/>
              </a:rPr>
              <a:t>，它能夠將文字內容轉換成自然、實時的語音朗讀。</a:t>
            </a:r>
            <a:endParaRPr lang="en-US" sz="2800">
              <a:solidFill>
                <a:srgbClr val="2B4B82"/>
              </a:solidFill>
              <a:latin typeface="Clear Sans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10420974" y="4347066"/>
            <a:ext cx="900712" cy="969616"/>
            <a:chOff x="0" y="-76200"/>
            <a:chExt cx="825825" cy="889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lnTo>
                    <a:pt x="0" y="0"/>
                  </a:lnTo>
                </a:path>
              </a:pathLst>
            </a:custGeom>
            <a:solidFill>
              <a:srgbClr val="94DDDE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816147" y="4347066"/>
            <a:ext cx="900712" cy="969616"/>
            <a:chOff x="0" y="-76200"/>
            <a:chExt cx="825825" cy="889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lnTo>
                    <a:pt x="0" y="0"/>
                  </a:lnTo>
                </a:path>
              </a:pathLst>
            </a:custGeom>
            <a:solidFill>
              <a:srgbClr val="94DDDE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4</a:t>
              </a:r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7EFA99B4-34CF-D4AA-5A5F-70D23E87EE85}"/>
              </a:ext>
            </a:extLst>
          </p:cNvPr>
          <p:cNvSpPr txBox="1"/>
          <p:nvPr/>
        </p:nvSpPr>
        <p:spPr>
          <a:xfrm>
            <a:off x="6285314" y="3882788"/>
            <a:ext cx="2459408" cy="46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u="none" spc="279">
                <a:solidFill>
                  <a:srgbClr val="2B4B82"/>
                </a:solidFill>
                <a:latin typeface="Clear Sans Bold"/>
              </a:rPr>
              <a:t>STEP 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829156B4-BFE2-375F-61EC-55BD10688908}"/>
              </a:ext>
            </a:extLst>
          </p:cNvPr>
          <p:cNvSpPr txBox="1"/>
          <p:nvPr/>
        </p:nvSpPr>
        <p:spPr>
          <a:xfrm>
            <a:off x="9655846" y="3882787"/>
            <a:ext cx="2459408" cy="46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u="none" spc="279">
                <a:solidFill>
                  <a:srgbClr val="2B4B82"/>
                </a:solidFill>
                <a:latin typeface="Clear Sans Bold"/>
              </a:rPr>
              <a:t>STEP 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0111701D-DBCF-38D5-D0DC-32990E823EDF}"/>
              </a:ext>
            </a:extLst>
          </p:cNvPr>
          <p:cNvSpPr txBox="1"/>
          <p:nvPr/>
        </p:nvSpPr>
        <p:spPr>
          <a:xfrm>
            <a:off x="13043902" y="3889480"/>
            <a:ext cx="2459408" cy="46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u="none" spc="279">
                <a:solidFill>
                  <a:srgbClr val="2B4B82"/>
                </a:solidFill>
                <a:latin typeface="Clear Sans Bold"/>
              </a:rPr>
              <a:t>STEP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99E0AF-3E4B-6F12-3B3B-D7F4578D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57" y="-33323"/>
            <a:ext cx="16135350" cy="1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BE1D03-85F1-EA12-0BAB-52CBC272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90" y="6269088"/>
            <a:ext cx="1659420" cy="133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20C7240E-3F5C-4587-14DE-47D915EA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490" y="6244329"/>
            <a:ext cx="1659420" cy="13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0DBB9B0F-556C-3731-205E-03620C4FB917}"/>
              </a:ext>
            </a:extLst>
          </p:cNvPr>
          <p:cNvSpPr txBox="1"/>
          <p:nvPr/>
        </p:nvSpPr>
        <p:spPr>
          <a:xfrm>
            <a:off x="13029696" y="5473006"/>
            <a:ext cx="2459408" cy="462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zh-TW" altLang="en-US" sz="2799" spc="279">
                <a:solidFill>
                  <a:srgbClr val="2B4B82"/>
                </a:solidFill>
                <a:latin typeface="Clear Sans Bold"/>
              </a:rPr>
              <a:t>文字轉語音</a:t>
            </a:r>
            <a:endParaRPr lang="en-US" sz="2799" spc="279">
              <a:solidFill>
                <a:srgbClr val="2B4B82"/>
              </a:solidFill>
              <a:latin typeface="Clear Sans Bold"/>
            </a:endParaRPr>
          </a:p>
        </p:txBody>
      </p:sp>
      <p:pic>
        <p:nvPicPr>
          <p:cNvPr id="52" name="圖形 51" descr="人工智慧 以實心填滿">
            <a:extLst>
              <a:ext uri="{FF2B5EF4-FFF2-40B4-BE49-F238E27FC236}">
                <a16:creationId xmlns:a16="http://schemas.microsoft.com/office/drawing/2014/main" id="{8C02B43D-0FEE-1FBC-7F21-8285BF829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6072" y="6244329"/>
            <a:ext cx="1357889" cy="1357889"/>
          </a:xfrm>
          <a:prstGeom prst="rect">
            <a:avLst/>
          </a:prstGeom>
        </p:spPr>
      </p:pic>
      <p:sp>
        <p:nvSpPr>
          <p:cNvPr id="53" name="TextBox 18">
            <a:extLst>
              <a:ext uri="{FF2B5EF4-FFF2-40B4-BE49-F238E27FC236}">
                <a16:creationId xmlns:a16="http://schemas.microsoft.com/office/drawing/2014/main" id="{30C73C2E-DBDF-740A-13F2-5A79D5B3981E}"/>
              </a:ext>
            </a:extLst>
          </p:cNvPr>
          <p:cNvSpPr txBox="1"/>
          <p:nvPr/>
        </p:nvSpPr>
        <p:spPr>
          <a:xfrm>
            <a:off x="6177115" y="5506093"/>
            <a:ext cx="2675805" cy="462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9">
                <a:solidFill>
                  <a:srgbClr val="2B4B82"/>
                </a:solidFill>
                <a:latin typeface="Clear Sans Bold"/>
              </a:rPr>
              <a:t>ChatGPT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ECF08A-78C6-E237-05D5-889881A16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12" y="719520"/>
            <a:ext cx="5229406" cy="29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94D129C8-5741-3FBD-94FF-5724C8C200B2}"/>
              </a:ext>
            </a:extLst>
          </p:cNvPr>
          <p:cNvSpPr txBox="1"/>
          <p:nvPr/>
        </p:nvSpPr>
        <p:spPr>
          <a:xfrm>
            <a:off x="9526324" y="5457887"/>
            <a:ext cx="2675805" cy="462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9">
                <a:solidFill>
                  <a:srgbClr val="2B4B82"/>
                </a:solidFill>
                <a:latin typeface="Clear Sans Bold"/>
              </a:rPr>
              <a:t>MySQL</a:t>
            </a:r>
          </a:p>
        </p:txBody>
      </p:sp>
      <p:pic>
        <p:nvPicPr>
          <p:cNvPr id="55" name="圖形 54" descr="資料庫 以實心填滿">
            <a:extLst>
              <a:ext uri="{FF2B5EF4-FFF2-40B4-BE49-F238E27FC236}">
                <a16:creationId xmlns:a16="http://schemas.microsoft.com/office/drawing/2014/main" id="{7CB3B943-A512-12C8-25CA-E27586FF5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4515" y="6118298"/>
            <a:ext cx="1659421" cy="165942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50719" y="623523"/>
            <a:ext cx="14970223" cy="883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Web </a:t>
            </a:r>
            <a:r>
              <a:rPr lang="zh-TW" altLang="en-US" sz="6399">
                <a:solidFill>
                  <a:srgbClr val="2B4B82"/>
                </a:solidFill>
                <a:latin typeface="Clear Sans Bold"/>
              </a:rPr>
              <a:t>網頁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p:pic>
        <p:nvPicPr>
          <p:cNvPr id="40" name="圖片 39" descr="一張含有 樣式, 圖形, 設計, 印刷術 的圖片&#10;&#10;自動產生的描述">
            <a:extLst>
              <a:ext uri="{FF2B5EF4-FFF2-40B4-BE49-F238E27FC236}">
                <a16:creationId xmlns:a16="http://schemas.microsoft.com/office/drawing/2014/main" id="{43D95B3D-EE3C-5D8E-F198-3D21C866DA5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129" y="531256"/>
            <a:ext cx="3151632" cy="3151632"/>
          </a:xfrm>
          <a:prstGeom prst="rect">
            <a:avLst/>
          </a:prstGeom>
        </p:spPr>
      </p:pic>
      <p:pic>
        <p:nvPicPr>
          <p:cNvPr id="46" name="圖片 4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78562642-13E8-39FE-2E5E-C6E7A35764D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34" r="55365" b="43118"/>
          <a:stretch/>
        </p:blipFill>
        <p:spPr>
          <a:xfrm>
            <a:off x="15404683" y="1958397"/>
            <a:ext cx="2810307" cy="16690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B33E6A99-BFD2-4F29-384B-74026391136D}"/>
              </a:ext>
            </a:extLst>
          </p:cNvPr>
          <p:cNvSpPr txBox="1"/>
          <p:nvPr/>
        </p:nvSpPr>
        <p:spPr>
          <a:xfrm>
            <a:off x="-1" y="0"/>
            <a:ext cx="6920779" cy="10287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0" tIns="0" rIns="0" bIns="0" rtlCol="0" anchor="ctr"/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endParaRPr lang="en-US" sz="4400" u="none" spc="752">
              <a:solidFill>
                <a:srgbClr val="2B4B82"/>
              </a:solidFill>
              <a:latin typeface="Clear Sans Bold"/>
            </a:endParaRPr>
          </a:p>
        </p:txBody>
      </p:sp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22676"/>
              </p:ext>
            </p:extLst>
          </p:nvPr>
        </p:nvGraphicFramePr>
        <p:xfrm>
          <a:off x="6920779" y="-85010"/>
          <a:ext cx="11527716" cy="10447496"/>
        </p:xfrm>
        <a:graphic>
          <a:graphicData uri="http://schemas.openxmlformats.org/drawingml/2006/table">
            <a:tbl>
              <a:tblPr/>
              <a:tblGrid>
                <a:gridCol w="569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849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高血壓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腸胃炎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66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五十肩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痛風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666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癌症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貧血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566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發燒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"/>
                        </a:rPr>
                        <a:t>肌腱炎</a:t>
                      </a:r>
                      <a:endParaRPr lang="en-US" sz="4400">
                        <a:solidFill>
                          <a:srgbClr val="FEFEFE"/>
                        </a:solidFill>
                        <a:latin typeface="Clear Sans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243840" y="-298248"/>
            <a:ext cx="3086100" cy="31945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625488" y="2091832"/>
            <a:ext cx="2328036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zh-TW" altLang="en-US" sz="6399">
                <a:solidFill>
                  <a:srgbClr val="2B4B82"/>
                </a:solidFill>
                <a:latin typeface="Clear Sans Bold"/>
              </a:rPr>
              <a:t>症狀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6FD72A-509C-964B-EBA5-A340EE199506}"/>
              </a:ext>
            </a:extLst>
          </p:cNvPr>
          <p:cNvSpPr txBox="1"/>
          <p:nvPr/>
        </p:nvSpPr>
        <p:spPr>
          <a:xfrm>
            <a:off x="2364302" y="7440897"/>
            <a:ext cx="232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/>
              <a:t>665</a:t>
            </a:r>
            <a:r>
              <a:rPr lang="zh-TW" altLang="en-US" sz="3600"/>
              <a:t>筆</a:t>
            </a:r>
            <a:br>
              <a:rPr lang="en-US" altLang="zh-TW" sz="3600"/>
            </a:br>
            <a:r>
              <a:rPr lang="zh-TW" altLang="en-US" sz="3600"/>
              <a:t>參考症狀</a:t>
            </a:r>
          </a:p>
        </p:txBody>
      </p:sp>
      <p:pic>
        <p:nvPicPr>
          <p:cNvPr id="1026" name="Picture 2" descr="發燒| 徵象與症狀">
            <a:extLst>
              <a:ext uri="{FF2B5EF4-FFF2-40B4-BE49-F238E27FC236}">
                <a16:creationId xmlns:a16="http://schemas.microsoft.com/office/drawing/2014/main" id="{5A686D79-1512-349B-A5F5-0545FE3A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55" y="3324253"/>
            <a:ext cx="71437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70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57878"/>
              </p:ext>
            </p:extLst>
          </p:nvPr>
        </p:nvGraphicFramePr>
        <p:xfrm>
          <a:off x="6920779" y="0"/>
          <a:ext cx="11527716" cy="10287001"/>
        </p:xfrm>
        <a:graphic>
          <a:graphicData uri="http://schemas.openxmlformats.org/drawingml/2006/table">
            <a:tbl>
              <a:tblPr/>
              <a:tblGrid>
                <a:gridCol w="569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71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一般內科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骨科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腎臟內科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整形外科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感染科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海扶刀中心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47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大腸肛門外科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"/>
                        </a:rPr>
                        <a:t>神經外科</a:t>
                      </a:r>
                      <a:endParaRPr lang="en-US" sz="4400">
                        <a:solidFill>
                          <a:srgbClr val="FEFEFE"/>
                        </a:solidFill>
                        <a:latin typeface="Clear Sans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243840" y="-298248"/>
            <a:ext cx="3086100" cy="31945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475363" y="2238042"/>
            <a:ext cx="231500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zh-TW" altLang="en-US" sz="6399">
                <a:solidFill>
                  <a:srgbClr val="2B4B82"/>
                </a:solidFill>
                <a:latin typeface="Clear Sans Bold"/>
              </a:rPr>
              <a:t>科別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12944C2-40AA-0565-98DA-0D0FDDB1EF1E}"/>
              </a:ext>
            </a:extLst>
          </p:cNvPr>
          <p:cNvSpPr txBox="1"/>
          <p:nvPr/>
        </p:nvSpPr>
        <p:spPr>
          <a:xfrm>
            <a:off x="2364302" y="7440897"/>
            <a:ext cx="232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/>
              <a:t>55</a:t>
            </a:r>
            <a:r>
              <a:rPr lang="zh-TW" altLang="en-US" sz="3600"/>
              <a:t>筆</a:t>
            </a:r>
            <a:br>
              <a:rPr lang="en-US" altLang="zh-TW" sz="3600"/>
            </a:br>
            <a:r>
              <a:rPr lang="zh-TW" altLang="en-US" sz="3600">
                <a:latin typeface="Clear Sans Bold"/>
              </a:rPr>
              <a:t>科別</a:t>
            </a:r>
            <a:endParaRPr lang="en-US" altLang="zh-TW" sz="3600">
              <a:latin typeface="Clear Sans Bold"/>
            </a:endParaRPr>
          </a:p>
        </p:txBody>
      </p:sp>
      <p:pic>
        <p:nvPicPr>
          <p:cNvPr id="4" name="圖片 3" descr="一張含有 文字, 符號, 圖形, 寫生 的圖片&#10;&#10;自動產生的描述">
            <a:extLst>
              <a:ext uri="{FF2B5EF4-FFF2-40B4-BE49-F238E27FC236}">
                <a16:creationId xmlns:a16="http://schemas.microsoft.com/office/drawing/2014/main" id="{988F106B-4127-2FB0-1F04-0BD0A4451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69" y="3897646"/>
            <a:ext cx="2387301" cy="2742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104419"/>
              </p:ext>
            </p:extLst>
          </p:nvPr>
        </p:nvGraphicFramePr>
        <p:xfrm>
          <a:off x="6920779" y="0"/>
          <a:ext cx="11527716" cy="10287001"/>
        </p:xfrm>
        <a:graphic>
          <a:graphicData uri="http://schemas.openxmlformats.org/drawingml/2006/table">
            <a:tbl>
              <a:tblPr/>
              <a:tblGrid>
                <a:gridCol w="569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71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王世叡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彭正明</a:t>
                      </a:r>
                      <a:endParaRPr lang="en-US" altLang="zh-TW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王賀立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蔡明璋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陳耿彬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吳子卿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47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 Medium"/>
                        </a:rPr>
                        <a:t>詹貴川</a:t>
                      </a:r>
                      <a:endParaRPr lang="en-US" sz="44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4400">
                          <a:solidFill>
                            <a:srgbClr val="FEFEFE"/>
                          </a:solidFill>
                          <a:latin typeface="Clear Sans"/>
                        </a:rPr>
                        <a:t>林明正</a:t>
                      </a:r>
                      <a:endParaRPr lang="en-US" sz="4400">
                        <a:solidFill>
                          <a:srgbClr val="FEFEFE"/>
                        </a:solidFill>
                        <a:latin typeface="Clear Sans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475364" y="2238042"/>
            <a:ext cx="199062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zh-TW" altLang="en-US" sz="6399">
                <a:solidFill>
                  <a:srgbClr val="2B4B82"/>
                </a:solidFill>
                <a:latin typeface="Clear Sans Bold"/>
              </a:rPr>
              <a:t>醫師</a:t>
            </a:r>
            <a:endParaRPr lang="en-US" sz="6399">
              <a:solidFill>
                <a:srgbClr val="2B4B82"/>
              </a:solidFill>
              <a:latin typeface="Clear Sans Bold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3C1D20C-4F1E-3A4D-2F06-2CDB556733A2}"/>
              </a:ext>
            </a:extLst>
          </p:cNvPr>
          <p:cNvSpPr txBox="1"/>
          <p:nvPr/>
        </p:nvSpPr>
        <p:spPr>
          <a:xfrm>
            <a:off x="2306656" y="7448793"/>
            <a:ext cx="2328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/>
              <a:t>158</a:t>
            </a:r>
            <a:r>
              <a:rPr lang="zh-TW" altLang="en-US" sz="3600"/>
              <a:t>筆</a:t>
            </a:r>
            <a:br>
              <a:rPr lang="en-US" altLang="zh-TW" sz="3600"/>
            </a:br>
            <a:r>
              <a:rPr lang="zh-TW" altLang="en-US" sz="3600"/>
              <a:t>醫師</a:t>
            </a:r>
          </a:p>
          <a:p>
            <a:pPr algn="ctr"/>
            <a:endParaRPr lang="zh-TW" altLang="en-US" sz="36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5CF1F0-438B-2C43-65F2-C2B79FC2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3" y="2920158"/>
            <a:ext cx="6280081" cy="469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形 2" descr="醫生男性 以實心填滿">
            <a:extLst>
              <a:ext uri="{FF2B5EF4-FFF2-40B4-BE49-F238E27FC236}">
                <a16:creationId xmlns:a16="http://schemas.microsoft.com/office/drawing/2014/main" id="{A665EDEF-076E-4F30-BFC2-DD9C1B904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0053" y="3577288"/>
            <a:ext cx="3391469" cy="33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0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>
            <a:extLst>
              <a:ext uri="{FF2B5EF4-FFF2-40B4-BE49-F238E27FC236}">
                <a16:creationId xmlns:a16="http://schemas.microsoft.com/office/drawing/2014/main" id="{0B9B40AD-1680-A1F6-F6D6-35F2887172AD}"/>
              </a:ext>
            </a:extLst>
          </p:cNvPr>
          <p:cNvGrpSpPr/>
          <p:nvPr/>
        </p:nvGrpSpPr>
        <p:grpSpPr>
          <a:xfrm>
            <a:off x="0" y="1"/>
            <a:ext cx="6244918" cy="10287000"/>
            <a:chOff x="0" y="-76200"/>
            <a:chExt cx="825825" cy="889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1DFEE-1BF3-81B4-6D5E-25060F0E93B4}"/>
                </a:ext>
              </a:extLst>
            </p:cNvPr>
            <p:cNvSpPr/>
            <p:nvPr/>
          </p:nvSpPr>
          <p:spPr>
            <a:xfrm>
              <a:off x="0" y="-7620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lnTo>
                    <a:pt x="0" y="0"/>
                  </a:lnTo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405A78-E8E3-6073-C3BE-DDD50D89704C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grpFill/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endParaRPr lang="en-US" sz="4400" u="none" spc="752" dirty="0">
                <a:solidFill>
                  <a:srgbClr val="2B4B82"/>
                </a:solidFill>
                <a:latin typeface="Clear Sans Bold"/>
              </a:endParaRPr>
            </a:p>
          </p:txBody>
        </p:sp>
      </p:grpSp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358484"/>
              </p:ext>
            </p:extLst>
          </p:nvPr>
        </p:nvGraphicFramePr>
        <p:xfrm>
          <a:off x="6146422" y="1"/>
          <a:ext cx="12141578" cy="10309430"/>
        </p:xfrm>
        <a:graphic>
          <a:graphicData uri="http://schemas.openxmlformats.org/drawingml/2006/table">
            <a:tbl>
              <a:tblPr/>
              <a:tblGrid>
                <a:gridCol w="6109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1750">
                  <a:extLst>
                    <a:ext uri="{9D8B030D-6E8A-4147-A177-3AD203B41FA5}">
                      <a16:colId xmlns:a16="http://schemas.microsoft.com/office/drawing/2014/main" val="211169687"/>
                    </a:ext>
                  </a:extLst>
                </a:gridCol>
              </a:tblGrid>
              <a:tr h="2812209">
                <a:tc>
                  <a:txBody>
                    <a:bodyPr/>
                    <a:lstStyle/>
                    <a:p>
                      <a:pPr algn="ctr" fontAlgn="ctr">
                        <a:lnSpc>
                          <a:spcPts val="4500"/>
                        </a:lnSpc>
                      </a:pPr>
                      <a:r>
                        <a:rPr lang="en-US" sz="4400">
                          <a:solidFill>
                            <a:schemeClr val="bg1"/>
                          </a:solidFill>
                          <a:effectLst/>
                        </a:rPr>
                        <a:t>Q2</a:t>
                      </a:r>
                    </a:p>
                    <a:p>
                      <a:pPr algn="ctr" fontAlgn="ctr">
                        <a:lnSpc>
                          <a:spcPts val="4500"/>
                        </a:lnSpc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如何新增</a:t>
                      </a:r>
                      <a:r>
                        <a:rPr lang="en-US" altLang="zh-TW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</a:t>
                      </a: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印表機</a:t>
                      </a:r>
                      <a:endParaRPr lang="en-US" sz="4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步驟一：請先與單位確認印表機是否銜接網路。確認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IP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是否有通。</a:t>
                      </a:r>
                    </a:p>
                    <a:p>
                      <a:pPr fontAlgn="ctr"/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步驟二：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Q2.1 HIS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印表機必須先確認印表機名稱。</a:t>
                      </a:r>
                    </a:p>
                    <a:p>
                      <a:pPr fontAlgn="ctr"/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步驟三：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Q2.2 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請單位填寫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【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醫療系統維護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】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申請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HIS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印表機。</a:t>
                      </a:r>
                    </a:p>
                    <a:p>
                      <a:pPr fontAlgn="ctr"/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步驟四：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Q2.3【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資訊設備管理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】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新增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修正印表機。</a:t>
                      </a:r>
                    </a:p>
                    <a:p>
                      <a:pPr fontAlgn="ctr"/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步驟五：待申請過後，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APSERVER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系統負責人設定好後會將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APSERVER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印表機設定上去，並請申請人進行測試列印。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3382">
                <a:tc>
                  <a:txBody>
                    <a:bodyPr/>
                    <a:lstStyle/>
                    <a:p>
                      <a:pPr algn="ctr" fontAlgn="ctr">
                        <a:lnSpc>
                          <a:spcPts val="4500"/>
                        </a:lnSpc>
                      </a:pPr>
                      <a:r>
                        <a:rPr lang="en-US" sz="4400">
                          <a:solidFill>
                            <a:schemeClr val="bg1"/>
                          </a:solidFill>
                          <a:effectLst/>
                        </a:rPr>
                        <a:t>Q2.1</a:t>
                      </a:r>
                    </a:p>
                    <a:p>
                      <a:pPr algn="ctr" fontAlgn="ctr">
                        <a:lnSpc>
                          <a:spcPts val="4500"/>
                        </a:lnSpc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印表機名稱規則</a:t>
                      </a:r>
                      <a:endParaRPr lang="en-US" sz="4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規則是 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【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院區代碼 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分機號碼 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印表機類型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】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。 院區代碼 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: A=&gt;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大慶、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G=&gt;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中興，印表機類型 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: 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一般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HIS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用印表機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=&gt;A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、標籤印表機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=&gt;C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。例如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: 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大慶的某單位需要一台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HIS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的印表機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分機是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123456)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，其印表機名稱是  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A123456A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，如果是標籤印表機則是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A123456C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。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【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資訊設備系統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/>
                        </a:rPr>
                        <a:t>】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effectLst/>
                        </a:rPr>
                        <a:t>確認印表機名稱不能有重複，避免印表機名稱重複相衝。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3382">
                <a:tc>
                  <a:txBody>
                    <a:bodyPr/>
                    <a:lstStyle/>
                    <a:p>
                      <a:pPr algn="ctr">
                        <a:lnSpc>
                          <a:spcPts val="4500"/>
                        </a:lnSpc>
                        <a:defRPr/>
                      </a:pPr>
                      <a:r>
                        <a:rPr lang="en-US" altLang="zh-TW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Q2.2</a:t>
                      </a:r>
                    </a:p>
                    <a:p>
                      <a:pPr algn="ctr">
                        <a:lnSpc>
                          <a:spcPts val="4500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TW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【</a:t>
                      </a: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醫療系統維護</a:t>
                      </a:r>
                      <a:r>
                        <a:rPr lang="en-US" altLang="zh-TW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】</a:t>
                      </a: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申請</a:t>
                      </a:r>
                      <a:r>
                        <a:rPr lang="en-US" altLang="zh-TW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變更</a:t>
                      </a:r>
                      <a:r>
                        <a:rPr lang="en-US" altLang="zh-TW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</a:t>
                      </a: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印表機</a:t>
                      </a:r>
                      <a:endParaRPr lang="en-US" sz="44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2000">
                          <a:solidFill>
                            <a:schemeClr val="bg1"/>
                          </a:solidFill>
                        </a:rPr>
                        <a:t>請單位填寫醫療系統維護，留下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</a:rPr>
                        <a:t>印表機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</a:rPr>
                        <a:t>IP]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</a:rPr>
                        <a:t>印表機名稱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</a:rPr>
                        <a:t>]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</a:rPr>
                        <a:t>以及印表機所屬的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</a:rPr>
                        <a:t>單位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</a:rPr>
                        <a:t>]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</a:rPr>
                        <a:t>地點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</a:rPr>
                        <a:t>]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</a:rPr>
                        <a:t>等相關訊息以及所有要從這台印表機列印之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</a:rPr>
                        <a:t>電腦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</a:rPr>
                        <a:t>IP]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</a:rPr>
                        <a:t>等相關資料 進行申請。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8026">
                <a:tc>
                  <a:txBody>
                    <a:bodyPr/>
                    <a:lstStyle/>
                    <a:p>
                      <a:pPr algn="ctr">
                        <a:lnSpc>
                          <a:spcPts val="4500"/>
                        </a:lnSpc>
                        <a:defRPr/>
                      </a:pPr>
                      <a:r>
                        <a:rPr lang="en-US" altLang="zh-TW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Q2.3</a:t>
                      </a:r>
                    </a:p>
                    <a:p>
                      <a:pPr algn="ctr">
                        <a:lnSpc>
                          <a:spcPts val="4500"/>
                        </a:lnSpc>
                        <a:defRPr/>
                      </a:pP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TW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【</a:t>
                      </a: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資訊設備管理</a:t>
                      </a:r>
                      <a:r>
                        <a:rPr lang="en-US" altLang="zh-TW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】</a:t>
                      </a: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</a:t>
                      </a:r>
                      <a:r>
                        <a:rPr lang="en-US" altLang="zh-TW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44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修正印表機</a:t>
                      </a:r>
                      <a:endParaRPr lang="en-US" sz="4400">
                        <a:solidFill>
                          <a:schemeClr val="bg1"/>
                        </a:solidFill>
                        <a:latin typeface="Clear Sans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zh-TW" altLang="en-US" sz="2000">
                          <a:solidFill>
                            <a:schemeClr val="bg1"/>
                          </a:solidFill>
                          <a:latin typeface="Clear Sans"/>
                        </a:rPr>
                        <a:t>針對印表機的設備修改印表機名稱，如果印表機是雙紙匣的話 請在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latin typeface="Clear Sans"/>
                        </a:rPr>
                        <a:t>A4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latin typeface="Clear Sans"/>
                        </a:rPr>
                        <a:t>印表機欄位設定為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latin typeface="Clear Sans"/>
                        </a:rPr>
                        <a:t>2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latin typeface="Clear Sans"/>
                        </a:rPr>
                        <a:t>，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latin typeface="Clear Sans"/>
                        </a:rPr>
                        <a:t>A5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latin typeface="Clear Sans"/>
                        </a:rPr>
                        <a:t>印表機欄位設定為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latin typeface="Clear Sans"/>
                        </a:rPr>
                        <a:t>1</a:t>
                      </a:r>
                      <a:r>
                        <a:rPr lang="zh-TW" altLang="en-US" sz="2000">
                          <a:solidFill>
                            <a:schemeClr val="bg1"/>
                          </a:solidFill>
                          <a:latin typeface="Clear Sans"/>
                        </a:rPr>
                        <a:t>。</a:t>
                      </a:r>
                      <a:endParaRPr lang="en-US" sz="2000">
                        <a:solidFill>
                          <a:schemeClr val="bg1"/>
                        </a:solidFill>
                        <a:latin typeface="Clear Sans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243840" y="-298248"/>
            <a:ext cx="3086100" cy="31945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09193" y="199878"/>
            <a:ext cx="2719488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zh-TW" altLang="en-US" sz="6399" dirty="0">
                <a:solidFill>
                  <a:srgbClr val="2B4B82"/>
                </a:solidFill>
                <a:latin typeface="Clear Sans Bold"/>
              </a:rPr>
              <a:t>診斷碼</a:t>
            </a:r>
            <a:endParaRPr lang="en-US" sz="6399" dirty="0">
              <a:solidFill>
                <a:srgbClr val="2B4B82"/>
              </a:solidFill>
              <a:latin typeface="Clear Sans Bold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3C1D20C-4F1E-3A4D-2F06-2CDB556733A2}"/>
              </a:ext>
            </a:extLst>
          </p:cNvPr>
          <p:cNvSpPr txBox="1"/>
          <p:nvPr/>
        </p:nvSpPr>
        <p:spPr>
          <a:xfrm>
            <a:off x="1958440" y="4689461"/>
            <a:ext cx="2328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</a:t>
            </a:r>
            <a:r>
              <a:rPr lang="zh-TW" altLang="en-US" sz="3600" dirty="0"/>
              <a:t>筆</a:t>
            </a:r>
            <a:br>
              <a:rPr lang="en-US" altLang="zh-TW" sz="3600" dirty="0"/>
            </a:br>
            <a:r>
              <a:rPr lang="zh-TW" altLang="en-US" sz="3600" dirty="0"/>
              <a:t>診斷碼</a:t>
            </a:r>
          </a:p>
          <a:p>
            <a:pPr algn="ctr"/>
            <a:endParaRPr lang="zh-TW" altLang="en-US" sz="3600" dirty="0"/>
          </a:p>
        </p:txBody>
      </p:sp>
      <p:pic>
        <p:nvPicPr>
          <p:cNvPr id="4" name="圖形 3" descr="印表機 以實心填滿">
            <a:extLst>
              <a:ext uri="{FF2B5EF4-FFF2-40B4-BE49-F238E27FC236}">
                <a16:creationId xmlns:a16="http://schemas.microsoft.com/office/drawing/2014/main" id="{A95AA4BB-31BB-A8B6-398B-59DFBA7F1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9252" y="1004418"/>
            <a:ext cx="3926413" cy="392641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89EAB03-E8D7-A928-48F8-4C3FF4223769}"/>
              </a:ext>
            </a:extLst>
          </p:cNvPr>
          <p:cNvSpPr txBox="1"/>
          <p:nvPr/>
        </p:nvSpPr>
        <p:spPr>
          <a:xfrm>
            <a:off x="487680" y="7070598"/>
            <a:ext cx="5968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診斷代碼主要是用來 故障排除</a:t>
            </a:r>
            <a:br>
              <a:rPr lang="zh-TW" altLang="en-US" sz="24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24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每個機器都有各各常見的故障點</a:t>
            </a:r>
            <a:br>
              <a:rPr lang="zh-TW" altLang="en-US" sz="24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24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依據故障點的經驗 </a:t>
            </a:r>
            <a:br>
              <a:rPr lang="zh-TW" altLang="en-US" sz="24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24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來製作成一套故障碼 </a:t>
            </a:r>
            <a:br>
              <a:rPr lang="zh-TW" altLang="en-US" sz="24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24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每個診斷碼會依據 廠牌 型號 維護人 故障排除 自定義 讓行政人員更好熟悉流程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43258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46683" y="782897"/>
            <a:ext cx="9344231" cy="962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20"/>
              </a:lnSpc>
            </a:pPr>
            <a:endParaRPr lang="en-US" altLang="zh-TW" sz="8000" spc="-88">
              <a:solidFill>
                <a:srgbClr val="2B4B82"/>
              </a:solidFill>
              <a:latin typeface="Clear Sans Bold"/>
            </a:endParaRPr>
          </a:p>
          <a:p>
            <a:pPr>
              <a:lnSpc>
                <a:spcPts val="7520"/>
              </a:lnSpc>
            </a:pPr>
            <a:endParaRPr lang="en-US" altLang="zh-TW" sz="8000" spc="-88">
              <a:solidFill>
                <a:srgbClr val="2B4B82"/>
              </a:solidFill>
              <a:latin typeface="Clear Sans Bold"/>
            </a:endParaRPr>
          </a:p>
          <a:p>
            <a:pPr>
              <a:lnSpc>
                <a:spcPts val="7520"/>
              </a:lnSpc>
            </a:pPr>
            <a:endParaRPr lang="en-US" sz="8000" spc="-88">
              <a:solidFill>
                <a:srgbClr val="2B4B82"/>
              </a:solidFill>
              <a:latin typeface="Clear Sans Bold"/>
            </a:endParaRPr>
          </a:p>
          <a:p>
            <a:pPr>
              <a:lnSpc>
                <a:spcPts val="7520"/>
              </a:lnSpc>
            </a:pPr>
            <a:endParaRPr lang="en-US" sz="8000" spc="-88">
              <a:solidFill>
                <a:srgbClr val="2B4B82"/>
              </a:solidFill>
              <a:latin typeface="Clear Sans Bold"/>
            </a:endParaRPr>
          </a:p>
          <a:p>
            <a:pPr>
              <a:lnSpc>
                <a:spcPts val="7520"/>
              </a:lnSpc>
            </a:pPr>
            <a:endParaRPr lang="en-US" sz="8000" spc="-88">
              <a:solidFill>
                <a:srgbClr val="2B4B82"/>
              </a:solidFill>
              <a:latin typeface="Clear Sans Bold"/>
            </a:endParaRPr>
          </a:p>
          <a:p>
            <a:pPr>
              <a:lnSpc>
                <a:spcPts val="7520"/>
              </a:lnSpc>
            </a:pPr>
            <a:endParaRPr lang="en-US" sz="8000" spc="-88">
              <a:solidFill>
                <a:srgbClr val="2B4B82"/>
              </a:solidFill>
              <a:latin typeface="Clear Sans Bold"/>
            </a:endParaRPr>
          </a:p>
          <a:p>
            <a:pPr>
              <a:lnSpc>
                <a:spcPts val="7520"/>
              </a:lnSpc>
            </a:pPr>
            <a:endParaRPr lang="en-US" sz="8000" spc="-88">
              <a:solidFill>
                <a:srgbClr val="2B4B82"/>
              </a:solidFill>
              <a:latin typeface="Clear Sans Bold"/>
            </a:endParaRPr>
          </a:p>
          <a:p>
            <a:pPr>
              <a:lnSpc>
                <a:spcPts val="7520"/>
              </a:lnSpc>
            </a:pPr>
            <a:endParaRPr lang="en-US" sz="8000" spc="-88">
              <a:solidFill>
                <a:srgbClr val="2B4B82"/>
              </a:solidFill>
              <a:latin typeface="Clear Sans Bold"/>
            </a:endParaRPr>
          </a:p>
          <a:p>
            <a:pPr>
              <a:lnSpc>
                <a:spcPts val="7520"/>
              </a:lnSpc>
            </a:pPr>
            <a:endParaRPr lang="en-US" sz="8000" spc="-88">
              <a:solidFill>
                <a:srgbClr val="2B4B82"/>
              </a:solidFill>
              <a:latin typeface="Clear Sans Bold"/>
            </a:endParaRPr>
          </a:p>
          <a:p>
            <a:pPr>
              <a:lnSpc>
                <a:spcPts val="7520"/>
              </a:lnSpc>
            </a:pPr>
            <a:endParaRPr lang="en-US" sz="8000" spc="-88">
              <a:solidFill>
                <a:srgbClr val="2B4B82"/>
              </a:solidFill>
              <a:latin typeface="Clear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3237C76-2139-3C79-F563-01764345D033}"/>
              </a:ext>
            </a:extLst>
          </p:cNvPr>
          <p:cNvSpPr txBox="1"/>
          <p:nvPr/>
        </p:nvSpPr>
        <p:spPr>
          <a:xfrm>
            <a:off x="2326055" y="0"/>
            <a:ext cx="533752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>
                <a:solidFill>
                  <a:srgbClr val="002060"/>
                </a:solidFill>
              </a:rPr>
              <a:t>LINE  QR CODE</a:t>
            </a:r>
          </a:p>
          <a:p>
            <a:endParaRPr lang="en-US" altLang="zh-TW"/>
          </a:p>
          <a:p>
            <a:r>
              <a:rPr lang="en-US" altLang="zh-TW"/>
              <a:t> 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pic>
        <p:nvPicPr>
          <p:cNvPr id="11" name="圖片 10" descr="一張含有 螢幕擷取畫面, 圖形, 圓形, 樣式 的圖片&#10;&#10;自動產生的描述">
            <a:extLst>
              <a:ext uri="{FF2B5EF4-FFF2-40B4-BE49-F238E27FC236}">
                <a16:creationId xmlns:a16="http://schemas.microsoft.com/office/drawing/2014/main" id="{7103CC7D-6A65-2F8D-BB86-4D83ADC4F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93" y="2303460"/>
            <a:ext cx="5032298" cy="503229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1557FE3-32CF-4F38-1E07-C48A0E26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30" y="2769571"/>
            <a:ext cx="4558229" cy="455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BA11544-FF92-EC46-2373-8C5CAE7A25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" t="59721" r="1457" b="-2638"/>
          <a:stretch/>
        </p:blipFill>
        <p:spPr>
          <a:xfrm>
            <a:off x="12498106" y="3299087"/>
            <a:ext cx="4601692" cy="40366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Microsoft Office PowerPoint</Application>
  <PresentationFormat>自訂</PresentationFormat>
  <Paragraphs>173</Paragraphs>
  <Slides>13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Clear Sans Bold</vt:lpstr>
      <vt:lpstr>Clear Sans Medium</vt:lpstr>
      <vt:lpstr>Clear Sans</vt:lpstr>
      <vt:lpstr>Calibri</vt:lpstr>
      <vt:lpstr>Microsoft JhengHei UI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admin</dc:creator>
  <cp:lastModifiedBy>u1095222</cp:lastModifiedBy>
  <cp:revision>2</cp:revision>
  <dcterms:created xsi:type="dcterms:W3CDTF">2006-08-16T00:00:00Z</dcterms:created>
  <dcterms:modified xsi:type="dcterms:W3CDTF">2023-08-30T08:55:58Z</dcterms:modified>
  <dc:identifier>DAFs6OjTOCM</dc:identifier>
</cp:coreProperties>
</file>